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2" r:id="rId7"/>
    <p:sldId id="264" r:id="rId8"/>
    <p:sldId id="265" r:id="rId9"/>
    <p:sldId id="266" r:id="rId10"/>
    <p:sldId id="274" r:id="rId11"/>
    <p:sldId id="275" r:id="rId12"/>
    <p:sldId id="277" r:id="rId13"/>
    <p:sldId id="278" r:id="rId14"/>
    <p:sldId id="276" r:id="rId15"/>
  </p:sldIdLst>
  <p:sldSz cx="18288000" cy="10287000"/>
  <p:notesSz cx="6858000" cy="9144000"/>
  <p:embeddedFontLst>
    <p:embeddedFont>
      <p:font typeface="Anton" pitchFamily="2" charset="0"/>
      <p:regular r:id="rId16"/>
    </p:embeddedFont>
    <p:embeddedFont>
      <p:font typeface="Anton Italics" pitchFamily="2" charset="0"/>
      <p:regular r:id="rId17"/>
    </p:embeddedFont>
    <p:embeddedFont>
      <p:font typeface="Archivo Black" panose="020B0A03020202020B04" pitchFamily="34" charset="0"/>
      <p:regular r:id="rId18"/>
    </p:embeddedFont>
    <p:embeddedFont>
      <p:font typeface="Arimo" panose="020B0604020202020204" pitchFamily="34" charset="0"/>
      <p:regular r:id="rId19"/>
    </p:embeddedFont>
    <p:embeddedFont>
      <p:font typeface="Arimo Bold" panose="020B0704020202020204" pitchFamily="34" charset="0"/>
      <p:regular r:id="rId20"/>
    </p:embeddedFont>
    <p:embeddedFont>
      <p:font typeface="Arimo Bold Italics" panose="020B0704020202090204" pitchFamily="34" charset="0"/>
      <p:regular r:id="rId21"/>
    </p:embeddedFont>
    <p:embeddedFont>
      <p:font typeface="Arimo Italics" panose="020B0604020202090204" pitchFamily="34" charset="0"/>
      <p:regular r:id="rId22"/>
    </p:embeddedFont>
    <p:embeddedFont>
      <p:font typeface="Canva Sans" panose="020B0503030501040103" pitchFamily="34" charset="0"/>
      <p:regular r:id="rId23"/>
    </p:embeddedFont>
    <p:embeddedFont>
      <p:font typeface="Canva Sans Bold" panose="020B0803030501040103" pitchFamily="34" charset="0"/>
      <p:regular r:id="rId24"/>
    </p:embeddedFont>
    <p:embeddedFont>
      <p:font typeface="Canva Sans Bold Italics" panose="020B0803030501040103" pitchFamily="34" charset="0"/>
      <p:regular r:id="rId25"/>
    </p:embeddedFont>
    <p:embeddedFont>
      <p:font typeface="Canva Sans Italics" panose="020B0503030501040103" pitchFamily="34" charset="0"/>
      <p:regular r:id="rId26"/>
    </p:embeddedFont>
    <p:embeddedFont>
      <p:font typeface="Canva Sans Medium" panose="020B0603030501040103" pitchFamily="34" charset="0"/>
      <p:regular r:id="rId27"/>
    </p:embeddedFont>
    <p:embeddedFont>
      <p:font typeface="Canva Sans Medium Italics" panose="020B0603030501040103" pitchFamily="34" charset="0"/>
      <p:regular r:id="rId28"/>
    </p:embeddedFont>
    <p:embeddedFont>
      <p:font typeface="League Spartan" pitchFamily="2" charset="0"/>
      <p:regular r:id="rId29"/>
    </p:embeddedFont>
    <p:embeddedFont>
      <p:font typeface="Times New Roman" panose="02020603050405020304" pitchFamily="18" charset="0"/>
      <p:regular r:id="rId30"/>
    </p:embeddedFont>
    <p:embeddedFont>
      <p:font typeface="Times New Roman Bold" panose="02030802070405020303" pitchFamily="18" charset="0"/>
      <p:regular r:id="rId31"/>
    </p:embeddedFont>
    <p:embeddedFont>
      <p:font typeface="Times New Roman Bold Italics" panose="02030802070405090303" pitchFamily="18" charset="0"/>
      <p:regular r:id="rId32"/>
    </p:embeddedFont>
    <p:embeddedFont>
      <p:font typeface="Times New Roman Italics" panose="02030502070405090303" pitchFamily="18" charset="0"/>
      <p:regular r:id="rId33"/>
    </p:embeddedFont>
    <p:embeddedFont>
      <p:font typeface="Times New Roman Medium" panose="02030502070405020303" pitchFamily="18" charset="0"/>
      <p:regular r:id="rId34"/>
    </p:embeddedFont>
    <p:embeddedFont>
      <p:font typeface="Times New Roman Medium Italics" panose="02030502070405090303" pitchFamily="18" charset="0"/>
      <p:regular r:id="rId35"/>
    </p:embeddedFont>
    <p:embeddedFont>
      <p:font typeface="Times New Roman Semi-Bold" panose="02030702070405020303" pitchFamily="18" charset="0"/>
      <p:regular r:id="rId36"/>
    </p:embeddedFont>
    <p:embeddedFont>
      <p:font typeface="Times New Roman Semi-Bold Italics" panose="02030702070405090303" pitchFamily="18" charset="0"/>
      <p:regular r:id="rId37"/>
    </p:embeddedFont>
    <p:embeddedFont>
      <p:font typeface="Times New Roman Ultra-Bold" panose="02030902070405020303" pitchFamily="18" charset="0"/>
      <p:regular r:id="rId38"/>
    </p:embeddedFont>
    <p:embeddedFont>
      <p:font typeface="Trebuchet MS" panose="020B0603020202020204" pitchFamily="34" charset="0"/>
      <p:regular r:id="rId39"/>
    </p:embeddedFont>
    <p:embeddedFont>
      <p:font typeface="Trebuchet MS Bold" panose="020B0703020202020204" pitchFamily="34" charset="0"/>
      <p:regular r:id="rId40"/>
    </p:embeddedFont>
    <p:embeddedFont>
      <p:font typeface="Trebuchet MS Bold Italics" panose="020B0703020202090204" pitchFamily="34" charset="0"/>
      <p:regular r:id="rId41"/>
    </p:embeddedFont>
    <p:embeddedFont>
      <p:font typeface="Trebuchet MS Italics" panose="020B0603020202090204" pitchFamily="34" charset="0"/>
      <p:regular r:id="rId42"/>
    </p:embeddedFont>
    <p:embeddedFont>
      <p:font typeface="TT Rounds Condensed" panose="02000506030000020003" pitchFamily="2" charset="0"/>
      <p:regular r:id="rId43"/>
    </p:embeddedFont>
    <p:embeddedFont>
      <p:font typeface="TT Rounds Condensed Bold" panose="02000806030000020003" pitchFamily="2" charset="0"/>
      <p:regular r:id="rId44"/>
    </p:embeddedFont>
    <p:embeddedFont>
      <p:font typeface="TT Rounds Condensed Bold Italics" panose="02000806030000090003" pitchFamily="2" charset="0"/>
      <p:regular r:id="rId45"/>
    </p:embeddedFont>
    <p:embeddedFont>
      <p:font typeface="TT Rounds Condensed Heavy" panose="02000506030000020003" pitchFamily="2" charset="0"/>
      <p:regular r:id="rId46"/>
    </p:embeddedFont>
    <p:embeddedFont>
      <p:font typeface="TT Rounds Condensed Heavy Italics" panose="02000506000000090003" pitchFamily="2" charset="0"/>
      <p:regular r:id="rId47"/>
    </p:embeddedFont>
    <p:embeddedFont>
      <p:font typeface="TT Rounds Condensed Italics" panose="02000506030000090003" pitchFamily="2" charset="0"/>
      <p:regular r:id="rId48"/>
    </p:embeddedFont>
    <p:embeddedFont>
      <p:font typeface="TT Rounds Condensed Thin" panose="02000503020000020003" pitchFamily="2" charset="0"/>
      <p:regular r:id="rId49"/>
    </p:embeddedFont>
    <p:embeddedFont>
      <p:font typeface="TT Rounds Condensed Thin Italics" panose="02000503020000090003" pitchFamily="2" charset="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font" Target="fonts/font3.fntdata" /><Relationship Id="rId26" Type="http://schemas.openxmlformats.org/officeDocument/2006/relationships/font" Target="fonts/font11.fntdata" /><Relationship Id="rId39" Type="http://schemas.openxmlformats.org/officeDocument/2006/relationships/font" Target="fonts/font24.fntdata" /><Relationship Id="rId3" Type="http://schemas.openxmlformats.org/officeDocument/2006/relationships/slide" Target="slides/slide2.xml" /><Relationship Id="rId21" Type="http://schemas.openxmlformats.org/officeDocument/2006/relationships/font" Target="fonts/font6.fntdata" /><Relationship Id="rId34" Type="http://schemas.openxmlformats.org/officeDocument/2006/relationships/font" Target="fonts/font19.fntdata" /><Relationship Id="rId42" Type="http://schemas.openxmlformats.org/officeDocument/2006/relationships/font" Target="fonts/font27.fntdata" /><Relationship Id="rId47" Type="http://schemas.openxmlformats.org/officeDocument/2006/relationships/font" Target="fonts/font32.fntdata" /><Relationship Id="rId50" Type="http://schemas.openxmlformats.org/officeDocument/2006/relationships/font" Target="fonts/font35.fntdata"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font" Target="fonts/font2.fntdata" /><Relationship Id="rId25" Type="http://schemas.openxmlformats.org/officeDocument/2006/relationships/font" Target="fonts/font10.fntdata" /><Relationship Id="rId33" Type="http://schemas.openxmlformats.org/officeDocument/2006/relationships/font" Target="fonts/font18.fntdata" /><Relationship Id="rId38" Type="http://schemas.openxmlformats.org/officeDocument/2006/relationships/font" Target="fonts/font23.fntdata" /><Relationship Id="rId46" Type="http://schemas.openxmlformats.org/officeDocument/2006/relationships/font" Target="fonts/font31.fntdata" /><Relationship Id="rId2" Type="http://schemas.openxmlformats.org/officeDocument/2006/relationships/slide" Target="slides/slide1.xml" /><Relationship Id="rId16" Type="http://schemas.openxmlformats.org/officeDocument/2006/relationships/font" Target="fonts/font1.fntdata" /><Relationship Id="rId20" Type="http://schemas.openxmlformats.org/officeDocument/2006/relationships/font" Target="fonts/font5.fntdata" /><Relationship Id="rId29" Type="http://schemas.openxmlformats.org/officeDocument/2006/relationships/font" Target="fonts/font14.fntdata" /><Relationship Id="rId41" Type="http://schemas.openxmlformats.org/officeDocument/2006/relationships/font" Target="fonts/font26.fntdata" /><Relationship Id="rId54"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font" Target="fonts/font9.fntdata" /><Relationship Id="rId32" Type="http://schemas.openxmlformats.org/officeDocument/2006/relationships/font" Target="fonts/font17.fntdata" /><Relationship Id="rId37" Type="http://schemas.openxmlformats.org/officeDocument/2006/relationships/font" Target="fonts/font22.fntdata" /><Relationship Id="rId40" Type="http://schemas.openxmlformats.org/officeDocument/2006/relationships/font" Target="fonts/font25.fntdata" /><Relationship Id="rId45" Type="http://schemas.openxmlformats.org/officeDocument/2006/relationships/font" Target="fonts/font30.fntdata" /><Relationship Id="rId53" Type="http://schemas.openxmlformats.org/officeDocument/2006/relationships/theme" Target="theme/theme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font" Target="fonts/font8.fntdata" /><Relationship Id="rId28" Type="http://schemas.openxmlformats.org/officeDocument/2006/relationships/font" Target="fonts/font13.fntdata" /><Relationship Id="rId36" Type="http://schemas.openxmlformats.org/officeDocument/2006/relationships/font" Target="fonts/font21.fntdata" /><Relationship Id="rId49" Type="http://schemas.openxmlformats.org/officeDocument/2006/relationships/font" Target="fonts/font34.fntdata" /><Relationship Id="rId10" Type="http://schemas.openxmlformats.org/officeDocument/2006/relationships/slide" Target="slides/slide9.xml" /><Relationship Id="rId19" Type="http://schemas.openxmlformats.org/officeDocument/2006/relationships/font" Target="fonts/font4.fntdata" /><Relationship Id="rId31" Type="http://schemas.openxmlformats.org/officeDocument/2006/relationships/font" Target="fonts/font16.fntdata" /><Relationship Id="rId44" Type="http://schemas.openxmlformats.org/officeDocument/2006/relationships/font" Target="fonts/font29.fntdata" /><Relationship Id="rId52" Type="http://schemas.openxmlformats.org/officeDocument/2006/relationships/viewProps" Target="view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font" Target="fonts/font7.fntdata" /><Relationship Id="rId27" Type="http://schemas.openxmlformats.org/officeDocument/2006/relationships/font" Target="fonts/font12.fntdata" /><Relationship Id="rId30" Type="http://schemas.openxmlformats.org/officeDocument/2006/relationships/font" Target="fonts/font15.fntdata" /><Relationship Id="rId35" Type="http://schemas.openxmlformats.org/officeDocument/2006/relationships/font" Target="fonts/font20.fntdata" /><Relationship Id="rId43" Type="http://schemas.openxmlformats.org/officeDocument/2006/relationships/font" Target="fonts/font28.fntdata" /><Relationship Id="rId48" Type="http://schemas.openxmlformats.org/officeDocument/2006/relationships/font" Target="fonts/font33.fntdata" /><Relationship Id="rId8" Type="http://schemas.openxmlformats.org/officeDocument/2006/relationships/slide" Target="slides/slide7.xml" /><Relationship Id="rId51" Type="http://schemas.openxmlformats.org/officeDocument/2006/relationships/presProps" Target="presProp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 /><Relationship Id="rId13" Type="http://schemas.openxmlformats.org/officeDocument/2006/relationships/image" Target="../media/image12.svg" /><Relationship Id="rId18" Type="http://schemas.openxmlformats.org/officeDocument/2006/relationships/image" Target="../media/image17.png" /><Relationship Id="rId3" Type="http://schemas.openxmlformats.org/officeDocument/2006/relationships/image" Target="../media/image2.svg" /><Relationship Id="rId7" Type="http://schemas.openxmlformats.org/officeDocument/2006/relationships/image" Target="../media/image6.svg" /><Relationship Id="rId12" Type="http://schemas.openxmlformats.org/officeDocument/2006/relationships/image" Target="../media/image11.png" /><Relationship Id="rId17" Type="http://schemas.openxmlformats.org/officeDocument/2006/relationships/image" Target="../media/image16.svg" /><Relationship Id="rId2" Type="http://schemas.openxmlformats.org/officeDocument/2006/relationships/image" Target="../media/image1.png" /><Relationship Id="rId16" Type="http://schemas.openxmlformats.org/officeDocument/2006/relationships/image" Target="../media/image15.png" /><Relationship Id="rId1" Type="http://schemas.openxmlformats.org/officeDocument/2006/relationships/slideLayout" Target="../slideLayouts/slideLayout7.xml" /><Relationship Id="rId6" Type="http://schemas.openxmlformats.org/officeDocument/2006/relationships/image" Target="../media/image5.png" /><Relationship Id="rId11" Type="http://schemas.openxmlformats.org/officeDocument/2006/relationships/image" Target="../media/image10.svg" /><Relationship Id="rId5" Type="http://schemas.openxmlformats.org/officeDocument/2006/relationships/image" Target="../media/image4.svg" /><Relationship Id="rId15" Type="http://schemas.openxmlformats.org/officeDocument/2006/relationships/image" Target="../media/image14.svg" /><Relationship Id="rId10" Type="http://schemas.openxmlformats.org/officeDocument/2006/relationships/image" Target="../media/image9.png" /><Relationship Id="rId19" Type="http://schemas.openxmlformats.org/officeDocument/2006/relationships/image" Target="../media/image18.svg" /><Relationship Id="rId4" Type="http://schemas.openxmlformats.org/officeDocument/2006/relationships/image" Target="../media/image3.png" /><Relationship Id="rId9" Type="http://schemas.openxmlformats.org/officeDocument/2006/relationships/image" Target="../media/image8.svg" /><Relationship Id="rId14" Type="http://schemas.openxmlformats.org/officeDocument/2006/relationships/image" Target="../media/image13.png" /></Relationships>
</file>

<file path=ppt/slides/_rels/slide10.xml.rels><?xml version="1.0" encoding="UTF-8" standalone="yes"?>
<Relationships xmlns="http://schemas.openxmlformats.org/package/2006/relationships"><Relationship Id="rId8" Type="http://schemas.openxmlformats.org/officeDocument/2006/relationships/image" Target="../media/image7.png" /><Relationship Id="rId13" Type="http://schemas.openxmlformats.org/officeDocument/2006/relationships/image" Target="../media/image12.svg" /><Relationship Id="rId18" Type="http://schemas.openxmlformats.org/officeDocument/2006/relationships/image" Target="../media/image20.jpeg" /><Relationship Id="rId3" Type="http://schemas.openxmlformats.org/officeDocument/2006/relationships/image" Target="../media/image2.svg" /><Relationship Id="rId7" Type="http://schemas.openxmlformats.org/officeDocument/2006/relationships/image" Target="../media/image6.svg" /><Relationship Id="rId12" Type="http://schemas.openxmlformats.org/officeDocument/2006/relationships/image" Target="../media/image11.png" /><Relationship Id="rId17" Type="http://schemas.openxmlformats.org/officeDocument/2006/relationships/image" Target="../media/image16.svg" /><Relationship Id="rId2" Type="http://schemas.openxmlformats.org/officeDocument/2006/relationships/image" Target="../media/image1.png" /><Relationship Id="rId16" Type="http://schemas.openxmlformats.org/officeDocument/2006/relationships/image" Target="../media/image15.png" /><Relationship Id="rId1" Type="http://schemas.openxmlformats.org/officeDocument/2006/relationships/slideLayout" Target="../slideLayouts/slideLayout7.xml" /><Relationship Id="rId6" Type="http://schemas.openxmlformats.org/officeDocument/2006/relationships/image" Target="../media/image5.png" /><Relationship Id="rId11" Type="http://schemas.openxmlformats.org/officeDocument/2006/relationships/image" Target="../media/image10.svg" /><Relationship Id="rId5" Type="http://schemas.openxmlformats.org/officeDocument/2006/relationships/image" Target="../media/image4.svg" /><Relationship Id="rId15" Type="http://schemas.openxmlformats.org/officeDocument/2006/relationships/image" Target="../media/image14.svg" /><Relationship Id="rId10" Type="http://schemas.openxmlformats.org/officeDocument/2006/relationships/image" Target="../media/image9.png" /><Relationship Id="rId19" Type="http://schemas.openxmlformats.org/officeDocument/2006/relationships/image" Target="../media/image21.jpeg" /><Relationship Id="rId4" Type="http://schemas.openxmlformats.org/officeDocument/2006/relationships/image" Target="../media/image3.png" /><Relationship Id="rId9" Type="http://schemas.openxmlformats.org/officeDocument/2006/relationships/image" Target="../media/image8.svg" /><Relationship Id="rId14" Type="http://schemas.openxmlformats.org/officeDocument/2006/relationships/image" Target="../media/image13.png" /></Relationships>
</file>

<file path=ppt/slides/_rels/slide11.xml.rels><?xml version="1.0" encoding="UTF-8" standalone="yes"?>
<Relationships xmlns="http://schemas.openxmlformats.org/package/2006/relationships"><Relationship Id="rId3" Type="http://schemas.openxmlformats.org/officeDocument/2006/relationships/image" Target="../media/image23.jpeg" /><Relationship Id="rId2" Type="http://schemas.openxmlformats.org/officeDocument/2006/relationships/image" Target="../media/image22.jpeg" /><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8" Type="http://schemas.openxmlformats.org/officeDocument/2006/relationships/image" Target="../media/image15.png" /><Relationship Id="rId13" Type="http://schemas.openxmlformats.org/officeDocument/2006/relationships/image" Target="../media/image14.svg" /><Relationship Id="rId3" Type="http://schemas.openxmlformats.org/officeDocument/2006/relationships/image" Target="../media/image4.svg" /><Relationship Id="rId7" Type="http://schemas.openxmlformats.org/officeDocument/2006/relationships/image" Target="../media/image6.svg" /><Relationship Id="rId12" Type="http://schemas.openxmlformats.org/officeDocument/2006/relationships/image" Target="../media/image13.png" /><Relationship Id="rId2" Type="http://schemas.openxmlformats.org/officeDocument/2006/relationships/image" Target="../media/image3.png" /><Relationship Id="rId1" Type="http://schemas.openxmlformats.org/officeDocument/2006/relationships/slideLayout" Target="../slideLayouts/slideLayout7.xml" /><Relationship Id="rId6" Type="http://schemas.openxmlformats.org/officeDocument/2006/relationships/image" Target="../media/image5.png" /><Relationship Id="rId11" Type="http://schemas.openxmlformats.org/officeDocument/2006/relationships/image" Target="../media/image12.svg" /><Relationship Id="rId5" Type="http://schemas.openxmlformats.org/officeDocument/2006/relationships/image" Target="../media/image8.svg" /><Relationship Id="rId10" Type="http://schemas.openxmlformats.org/officeDocument/2006/relationships/image" Target="../media/image11.png" /><Relationship Id="rId4" Type="http://schemas.openxmlformats.org/officeDocument/2006/relationships/image" Target="../media/image7.png" /><Relationship Id="rId9" Type="http://schemas.openxmlformats.org/officeDocument/2006/relationships/image" Target="../media/image16.svg" /></Relationships>
</file>

<file path=ppt/slides/_rels/slide13.xml.rels><?xml version="1.0" encoding="UTF-8" standalone="yes"?>
<Relationships xmlns="http://schemas.openxmlformats.org/package/2006/relationships"><Relationship Id="rId8" Type="http://schemas.openxmlformats.org/officeDocument/2006/relationships/image" Target="../media/image5.png" /><Relationship Id="rId13" Type="http://schemas.openxmlformats.org/officeDocument/2006/relationships/image" Target="../media/image12.svg" /><Relationship Id="rId18" Type="http://schemas.openxmlformats.org/officeDocument/2006/relationships/hyperlink" Target="https://matplotlib.org/" TargetMode="External" /><Relationship Id="rId3" Type="http://schemas.openxmlformats.org/officeDocument/2006/relationships/image" Target="../media/image16.svg" /><Relationship Id="rId7" Type="http://schemas.openxmlformats.org/officeDocument/2006/relationships/image" Target="../media/image4.svg" /><Relationship Id="rId12" Type="http://schemas.openxmlformats.org/officeDocument/2006/relationships/image" Target="../media/image11.png" /><Relationship Id="rId17" Type="http://schemas.openxmlformats.org/officeDocument/2006/relationships/hyperlink" Target="https://keras.io/" TargetMode="External" /><Relationship Id="rId2" Type="http://schemas.openxmlformats.org/officeDocument/2006/relationships/image" Target="../media/image15.png" /><Relationship Id="rId16" Type="http://schemas.openxmlformats.org/officeDocument/2006/relationships/hyperlink" Target="https://scikit-learn.org/stable/" TargetMode="External" /><Relationship Id="rId1" Type="http://schemas.openxmlformats.org/officeDocument/2006/relationships/slideLayout" Target="../slideLayouts/slideLayout7.xml" /><Relationship Id="rId6" Type="http://schemas.openxmlformats.org/officeDocument/2006/relationships/image" Target="../media/image3.png" /><Relationship Id="rId11" Type="http://schemas.openxmlformats.org/officeDocument/2006/relationships/image" Target="../media/image14.svg" /><Relationship Id="rId5" Type="http://schemas.openxmlformats.org/officeDocument/2006/relationships/image" Target="../media/image8.svg" /><Relationship Id="rId15" Type="http://schemas.openxmlformats.org/officeDocument/2006/relationships/hyperlink" Target="https://numpy.org/" TargetMode="External" /><Relationship Id="rId10" Type="http://schemas.openxmlformats.org/officeDocument/2006/relationships/image" Target="../media/image13.png" /><Relationship Id="rId4" Type="http://schemas.openxmlformats.org/officeDocument/2006/relationships/image" Target="../media/image7.png" /><Relationship Id="rId9" Type="http://schemas.openxmlformats.org/officeDocument/2006/relationships/image" Target="../media/image6.svg" /><Relationship Id="rId14" Type="http://schemas.openxmlformats.org/officeDocument/2006/relationships/hyperlink" Target="https://www.tensorflow.org/" TargetMode="External" /></Relationships>
</file>

<file path=ppt/slides/_rels/slide14.xml.rels><?xml version="1.0" encoding="UTF-8" standalone="yes"?>
<Relationships xmlns="http://schemas.openxmlformats.org/package/2006/relationships"><Relationship Id="rId8" Type="http://schemas.openxmlformats.org/officeDocument/2006/relationships/image" Target="../media/image7.png" /><Relationship Id="rId13" Type="http://schemas.openxmlformats.org/officeDocument/2006/relationships/image" Target="../media/image12.svg" /><Relationship Id="rId18" Type="http://schemas.openxmlformats.org/officeDocument/2006/relationships/image" Target="../media/image24.jpeg" /><Relationship Id="rId3" Type="http://schemas.openxmlformats.org/officeDocument/2006/relationships/image" Target="../media/image2.svg" /><Relationship Id="rId7" Type="http://schemas.openxmlformats.org/officeDocument/2006/relationships/image" Target="../media/image6.svg" /><Relationship Id="rId12" Type="http://schemas.openxmlformats.org/officeDocument/2006/relationships/image" Target="../media/image11.png" /><Relationship Id="rId17" Type="http://schemas.openxmlformats.org/officeDocument/2006/relationships/image" Target="../media/image16.svg" /><Relationship Id="rId2" Type="http://schemas.openxmlformats.org/officeDocument/2006/relationships/image" Target="../media/image1.png" /><Relationship Id="rId16" Type="http://schemas.openxmlformats.org/officeDocument/2006/relationships/image" Target="../media/image15.png" /><Relationship Id="rId1" Type="http://schemas.openxmlformats.org/officeDocument/2006/relationships/slideLayout" Target="../slideLayouts/slideLayout7.xml" /><Relationship Id="rId6" Type="http://schemas.openxmlformats.org/officeDocument/2006/relationships/image" Target="../media/image5.png" /><Relationship Id="rId11" Type="http://schemas.openxmlformats.org/officeDocument/2006/relationships/image" Target="../media/image10.svg" /><Relationship Id="rId5" Type="http://schemas.openxmlformats.org/officeDocument/2006/relationships/image" Target="../media/image4.svg" /><Relationship Id="rId15" Type="http://schemas.openxmlformats.org/officeDocument/2006/relationships/image" Target="../media/image14.svg" /><Relationship Id="rId10" Type="http://schemas.openxmlformats.org/officeDocument/2006/relationships/image" Target="../media/image9.png" /><Relationship Id="rId4" Type="http://schemas.openxmlformats.org/officeDocument/2006/relationships/image" Target="../media/image3.png" /><Relationship Id="rId9" Type="http://schemas.openxmlformats.org/officeDocument/2006/relationships/image" Target="../media/image8.svg" /><Relationship Id="rId14" Type="http://schemas.openxmlformats.org/officeDocument/2006/relationships/image" Target="../media/image1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2" Type="http://schemas.openxmlformats.org/officeDocument/2006/relationships/image" Target="../media/image19.jpeg" /><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8" Type="http://schemas.openxmlformats.org/officeDocument/2006/relationships/image" Target="../media/image7.png" /><Relationship Id="rId13" Type="http://schemas.openxmlformats.org/officeDocument/2006/relationships/image" Target="../media/image12.svg" /><Relationship Id="rId3" Type="http://schemas.openxmlformats.org/officeDocument/2006/relationships/image" Target="../media/image2.svg" /><Relationship Id="rId7" Type="http://schemas.openxmlformats.org/officeDocument/2006/relationships/image" Target="../media/image6.svg" /><Relationship Id="rId12" Type="http://schemas.openxmlformats.org/officeDocument/2006/relationships/image" Target="../media/image11.png" /><Relationship Id="rId17" Type="http://schemas.openxmlformats.org/officeDocument/2006/relationships/image" Target="../media/image16.svg" /><Relationship Id="rId2" Type="http://schemas.openxmlformats.org/officeDocument/2006/relationships/image" Target="../media/image1.png" /><Relationship Id="rId16" Type="http://schemas.openxmlformats.org/officeDocument/2006/relationships/image" Target="../media/image15.png" /><Relationship Id="rId1" Type="http://schemas.openxmlformats.org/officeDocument/2006/relationships/slideLayout" Target="../slideLayouts/slideLayout7.xml" /><Relationship Id="rId6" Type="http://schemas.openxmlformats.org/officeDocument/2006/relationships/image" Target="../media/image5.png" /><Relationship Id="rId11" Type="http://schemas.openxmlformats.org/officeDocument/2006/relationships/image" Target="../media/image10.svg" /><Relationship Id="rId5" Type="http://schemas.openxmlformats.org/officeDocument/2006/relationships/image" Target="../media/image4.svg" /><Relationship Id="rId15" Type="http://schemas.openxmlformats.org/officeDocument/2006/relationships/image" Target="../media/image14.svg" /><Relationship Id="rId10" Type="http://schemas.openxmlformats.org/officeDocument/2006/relationships/image" Target="../media/image9.png" /><Relationship Id="rId4" Type="http://schemas.openxmlformats.org/officeDocument/2006/relationships/image" Target="../media/image3.png" /><Relationship Id="rId9" Type="http://schemas.openxmlformats.org/officeDocument/2006/relationships/image" Target="../media/image8.svg" /><Relationship Id="rId14" Type="http://schemas.openxmlformats.org/officeDocument/2006/relationships/image" Target="../media/image13.pn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791364">
            <a:off x="9733720" y="5138738"/>
            <a:ext cx="10474395" cy="9525"/>
            <a:chOff x="0" y="0"/>
            <a:chExt cx="13965860" cy="12700"/>
          </a:xfrm>
        </p:grpSpPr>
        <p:sp>
          <p:nvSpPr>
            <p:cNvPr id="3" name="Freeform 3"/>
            <p:cNvSpPr/>
            <p:nvPr/>
          </p:nvSpPr>
          <p:spPr>
            <a:xfrm>
              <a:off x="0" y="0"/>
              <a:ext cx="13965810" cy="12700"/>
            </a:xfrm>
            <a:custGeom>
              <a:avLst/>
              <a:gdLst/>
              <a:ahLst/>
              <a:cxnLst/>
              <a:rect l="l" t="t" r="r" b="b"/>
              <a:pathLst>
                <a:path w="13965810" h="12700">
                  <a:moveTo>
                    <a:pt x="6350" y="0"/>
                  </a:moveTo>
                  <a:lnTo>
                    <a:pt x="13959460" y="0"/>
                  </a:lnTo>
                  <a:cubicBezTo>
                    <a:pt x="13963016" y="0"/>
                    <a:pt x="13965810" y="2794"/>
                    <a:pt x="13965810" y="6350"/>
                  </a:cubicBezTo>
                  <a:cubicBezTo>
                    <a:pt x="13965810" y="9906"/>
                    <a:pt x="13963016" y="12700"/>
                    <a:pt x="13959460" y="12700"/>
                  </a:cubicBezTo>
                  <a:lnTo>
                    <a:pt x="6350" y="12700"/>
                  </a:lnTo>
                  <a:cubicBezTo>
                    <a:pt x="2794" y="12700"/>
                    <a:pt x="0" y="9906"/>
                    <a:pt x="0" y="6350"/>
                  </a:cubicBezTo>
                  <a:cubicBezTo>
                    <a:pt x="0" y="2794"/>
                    <a:pt x="2794" y="0"/>
                    <a:pt x="6350" y="0"/>
                  </a:cubicBezTo>
                  <a:close/>
                </a:path>
              </a:pathLst>
            </a:custGeom>
            <a:solidFill>
              <a:srgbClr val="5FCBEF"/>
            </a:solidFill>
          </p:spPr>
        </p:sp>
      </p:grpSp>
      <p:grpSp>
        <p:nvGrpSpPr>
          <p:cNvPr id="4" name="Group 4"/>
          <p:cNvGrpSpPr/>
          <p:nvPr/>
        </p:nvGrpSpPr>
        <p:grpSpPr>
          <a:xfrm rot="8776573">
            <a:off x="10401719" y="7899798"/>
            <a:ext cx="8617700" cy="9525"/>
            <a:chOff x="0" y="0"/>
            <a:chExt cx="11490267" cy="12700"/>
          </a:xfrm>
        </p:grpSpPr>
        <p:sp>
          <p:nvSpPr>
            <p:cNvPr id="5" name="Freeform 5"/>
            <p:cNvSpPr/>
            <p:nvPr/>
          </p:nvSpPr>
          <p:spPr>
            <a:xfrm>
              <a:off x="0" y="0"/>
              <a:ext cx="11490325" cy="12700"/>
            </a:xfrm>
            <a:custGeom>
              <a:avLst/>
              <a:gdLst/>
              <a:ahLst/>
              <a:cxnLst/>
              <a:rect l="l" t="t" r="r" b="b"/>
              <a:pathLst>
                <a:path w="11490325" h="12700">
                  <a:moveTo>
                    <a:pt x="6350" y="0"/>
                  </a:moveTo>
                  <a:lnTo>
                    <a:pt x="11483975" y="0"/>
                  </a:lnTo>
                  <a:cubicBezTo>
                    <a:pt x="11487531" y="0"/>
                    <a:pt x="11490325" y="2794"/>
                    <a:pt x="11490325" y="6350"/>
                  </a:cubicBezTo>
                  <a:cubicBezTo>
                    <a:pt x="11490325" y="9906"/>
                    <a:pt x="11487531" y="12700"/>
                    <a:pt x="11483975" y="12700"/>
                  </a:cubicBezTo>
                  <a:lnTo>
                    <a:pt x="6350" y="12700"/>
                  </a:lnTo>
                  <a:cubicBezTo>
                    <a:pt x="2794" y="12700"/>
                    <a:pt x="0" y="9906"/>
                    <a:pt x="0" y="6350"/>
                  </a:cubicBezTo>
                  <a:cubicBezTo>
                    <a:pt x="0" y="2794"/>
                    <a:pt x="2794" y="0"/>
                    <a:pt x="6350" y="0"/>
                  </a:cubicBezTo>
                  <a:close/>
                </a:path>
              </a:pathLst>
            </a:custGeom>
            <a:solidFill>
              <a:srgbClr val="5FCBEF"/>
            </a:solidFill>
          </p:spPr>
        </p:sp>
      </p:grpSp>
      <p:sp>
        <p:nvSpPr>
          <p:cNvPr id="6" name="Freeform 6"/>
          <p:cNvSpPr/>
          <p:nvPr/>
        </p:nvSpPr>
        <p:spPr>
          <a:xfrm>
            <a:off x="13772214" y="-12700"/>
            <a:ext cx="4511041" cy="10299668"/>
          </a:xfrm>
          <a:custGeom>
            <a:avLst/>
            <a:gdLst/>
            <a:ahLst/>
            <a:cxnLst/>
            <a:rect l="l" t="t" r="r" b="b"/>
            <a:pathLst>
              <a:path w="4511041" h="10299668">
                <a:moveTo>
                  <a:pt x="0" y="0"/>
                </a:moveTo>
                <a:lnTo>
                  <a:pt x="4511041" y="0"/>
                </a:lnTo>
                <a:lnTo>
                  <a:pt x="4511041" y="10299668"/>
                </a:lnTo>
                <a:lnTo>
                  <a:pt x="0" y="10299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4001750" y="-12700"/>
            <a:ext cx="4281488"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6348095" y="-12700"/>
            <a:ext cx="1935194" cy="10299668"/>
          </a:xfrm>
          <a:custGeom>
            <a:avLst/>
            <a:gdLst/>
            <a:ahLst/>
            <a:cxnLst/>
            <a:rect l="l" t="t" r="r" b="b"/>
            <a:pathLst>
              <a:path w="1935194" h="10299668">
                <a:moveTo>
                  <a:pt x="0" y="0"/>
                </a:moveTo>
                <a:lnTo>
                  <a:pt x="1935194" y="0"/>
                </a:lnTo>
                <a:lnTo>
                  <a:pt x="1935194" y="10299668"/>
                </a:lnTo>
                <a:lnTo>
                  <a:pt x="0" y="10299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Freeform 13"/>
          <p:cNvSpPr/>
          <p:nvPr/>
        </p:nvSpPr>
        <p:spPr>
          <a:xfrm>
            <a:off x="0" y="6019800"/>
            <a:ext cx="673132" cy="4267200"/>
          </a:xfrm>
          <a:custGeom>
            <a:avLst/>
            <a:gdLst/>
            <a:ahLst/>
            <a:cxnLst/>
            <a:rect l="l" t="t" r="r" b="b"/>
            <a:pathLst>
              <a:path w="673132" h="4267200">
                <a:moveTo>
                  <a:pt x="0" y="0"/>
                </a:moveTo>
                <a:lnTo>
                  <a:pt x="673132" y="0"/>
                </a:lnTo>
                <a:lnTo>
                  <a:pt x="673132" y="4267200"/>
                </a:lnTo>
                <a:lnTo>
                  <a:pt x="0" y="42672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4" name="Freeform 14"/>
          <p:cNvSpPr/>
          <p:nvPr/>
        </p:nvSpPr>
        <p:spPr>
          <a:xfrm>
            <a:off x="0" y="-11793"/>
            <a:ext cx="1295400" cy="8547068"/>
          </a:xfrm>
          <a:custGeom>
            <a:avLst/>
            <a:gdLst/>
            <a:ahLst/>
            <a:cxnLst/>
            <a:rect l="l" t="t" r="r" b="b"/>
            <a:pathLst>
              <a:path w="1295400" h="8547068">
                <a:moveTo>
                  <a:pt x="0" y="0"/>
                </a:moveTo>
                <a:lnTo>
                  <a:pt x="1295400" y="0"/>
                </a:lnTo>
                <a:lnTo>
                  <a:pt x="1295400" y="8547068"/>
                </a:lnTo>
                <a:lnTo>
                  <a:pt x="0" y="854706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grpSp>
        <p:nvGrpSpPr>
          <p:cNvPr id="15" name="Group 15"/>
          <p:cNvGrpSpPr/>
          <p:nvPr/>
        </p:nvGrpSpPr>
        <p:grpSpPr>
          <a:xfrm rot="4791364">
            <a:off x="9733720" y="5138738"/>
            <a:ext cx="10474395" cy="9525"/>
            <a:chOff x="0" y="0"/>
            <a:chExt cx="13965860" cy="12700"/>
          </a:xfrm>
        </p:grpSpPr>
        <p:sp>
          <p:nvSpPr>
            <p:cNvPr id="16" name="Freeform 16"/>
            <p:cNvSpPr/>
            <p:nvPr/>
          </p:nvSpPr>
          <p:spPr>
            <a:xfrm>
              <a:off x="0" y="0"/>
              <a:ext cx="13965810" cy="12700"/>
            </a:xfrm>
            <a:custGeom>
              <a:avLst/>
              <a:gdLst/>
              <a:ahLst/>
              <a:cxnLst/>
              <a:rect l="l" t="t" r="r" b="b"/>
              <a:pathLst>
                <a:path w="13965810" h="12700">
                  <a:moveTo>
                    <a:pt x="6350" y="0"/>
                  </a:moveTo>
                  <a:lnTo>
                    <a:pt x="13959460" y="0"/>
                  </a:lnTo>
                  <a:cubicBezTo>
                    <a:pt x="13963016" y="0"/>
                    <a:pt x="13965810" y="2794"/>
                    <a:pt x="13965810" y="6350"/>
                  </a:cubicBezTo>
                  <a:cubicBezTo>
                    <a:pt x="13965810" y="9906"/>
                    <a:pt x="13963016" y="12700"/>
                    <a:pt x="13959460" y="12700"/>
                  </a:cubicBezTo>
                  <a:lnTo>
                    <a:pt x="6350" y="12700"/>
                  </a:lnTo>
                  <a:cubicBezTo>
                    <a:pt x="2794" y="12700"/>
                    <a:pt x="0" y="9906"/>
                    <a:pt x="0" y="6350"/>
                  </a:cubicBezTo>
                  <a:cubicBezTo>
                    <a:pt x="0" y="2794"/>
                    <a:pt x="2794" y="0"/>
                    <a:pt x="6350" y="0"/>
                  </a:cubicBezTo>
                  <a:close/>
                </a:path>
              </a:pathLst>
            </a:custGeom>
            <a:solidFill>
              <a:srgbClr val="5FCBEF"/>
            </a:solidFill>
          </p:spPr>
        </p:sp>
      </p:grpSp>
      <p:grpSp>
        <p:nvGrpSpPr>
          <p:cNvPr id="17" name="Group 17"/>
          <p:cNvGrpSpPr/>
          <p:nvPr/>
        </p:nvGrpSpPr>
        <p:grpSpPr>
          <a:xfrm rot="8776573">
            <a:off x="10401719" y="7899798"/>
            <a:ext cx="8617700" cy="9525"/>
            <a:chOff x="0" y="0"/>
            <a:chExt cx="11490267" cy="12700"/>
          </a:xfrm>
        </p:grpSpPr>
        <p:sp>
          <p:nvSpPr>
            <p:cNvPr id="18" name="Freeform 18"/>
            <p:cNvSpPr/>
            <p:nvPr/>
          </p:nvSpPr>
          <p:spPr>
            <a:xfrm>
              <a:off x="0" y="0"/>
              <a:ext cx="11490325" cy="12700"/>
            </a:xfrm>
            <a:custGeom>
              <a:avLst/>
              <a:gdLst/>
              <a:ahLst/>
              <a:cxnLst/>
              <a:rect l="l" t="t" r="r" b="b"/>
              <a:pathLst>
                <a:path w="11490325" h="12700">
                  <a:moveTo>
                    <a:pt x="6350" y="0"/>
                  </a:moveTo>
                  <a:lnTo>
                    <a:pt x="11483975" y="0"/>
                  </a:lnTo>
                  <a:cubicBezTo>
                    <a:pt x="11487531" y="0"/>
                    <a:pt x="11490325" y="2794"/>
                    <a:pt x="11490325" y="6350"/>
                  </a:cubicBezTo>
                  <a:cubicBezTo>
                    <a:pt x="11490325" y="9906"/>
                    <a:pt x="11487531" y="12700"/>
                    <a:pt x="11483975" y="12700"/>
                  </a:cubicBezTo>
                  <a:lnTo>
                    <a:pt x="6350" y="12700"/>
                  </a:lnTo>
                  <a:cubicBezTo>
                    <a:pt x="2794" y="12700"/>
                    <a:pt x="0" y="9906"/>
                    <a:pt x="0" y="6350"/>
                  </a:cubicBezTo>
                  <a:cubicBezTo>
                    <a:pt x="0" y="2794"/>
                    <a:pt x="2794" y="0"/>
                    <a:pt x="6350" y="0"/>
                  </a:cubicBezTo>
                  <a:close/>
                </a:path>
              </a:pathLst>
            </a:custGeom>
            <a:solidFill>
              <a:srgbClr val="5FCBEF"/>
            </a:solidFill>
          </p:spPr>
        </p:sp>
      </p:grpSp>
      <p:sp>
        <p:nvSpPr>
          <p:cNvPr id="19" name="Freeform 19"/>
          <p:cNvSpPr/>
          <p:nvPr/>
        </p:nvSpPr>
        <p:spPr>
          <a:xfrm>
            <a:off x="13772214" y="-12700"/>
            <a:ext cx="4511041" cy="10299668"/>
          </a:xfrm>
          <a:custGeom>
            <a:avLst/>
            <a:gdLst/>
            <a:ahLst/>
            <a:cxnLst/>
            <a:rect l="l" t="t" r="r" b="b"/>
            <a:pathLst>
              <a:path w="4511041" h="10299668">
                <a:moveTo>
                  <a:pt x="0" y="0"/>
                </a:moveTo>
                <a:lnTo>
                  <a:pt x="4511041" y="0"/>
                </a:lnTo>
                <a:lnTo>
                  <a:pt x="4511041" y="10299668"/>
                </a:lnTo>
                <a:lnTo>
                  <a:pt x="0" y="10299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Freeform 20"/>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1" name="Freeform 21"/>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Freeform 22"/>
          <p:cNvSpPr/>
          <p:nvPr/>
        </p:nvSpPr>
        <p:spPr>
          <a:xfrm>
            <a:off x="14001750" y="-12700"/>
            <a:ext cx="4281488"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3" name="Freeform 23"/>
          <p:cNvSpPr/>
          <p:nvPr/>
        </p:nvSpPr>
        <p:spPr>
          <a:xfrm>
            <a:off x="16348095" y="-12700"/>
            <a:ext cx="1935194" cy="10299668"/>
          </a:xfrm>
          <a:custGeom>
            <a:avLst/>
            <a:gdLst/>
            <a:ahLst/>
            <a:cxnLst/>
            <a:rect l="l" t="t" r="r" b="b"/>
            <a:pathLst>
              <a:path w="1935194" h="10299668">
                <a:moveTo>
                  <a:pt x="0" y="0"/>
                </a:moveTo>
                <a:lnTo>
                  <a:pt x="1935194" y="0"/>
                </a:lnTo>
                <a:lnTo>
                  <a:pt x="1935194" y="10299668"/>
                </a:lnTo>
                <a:lnTo>
                  <a:pt x="0" y="10299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4" name="Freeform 24"/>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5" name="Freeform 25"/>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8" name="TextBox 28"/>
          <p:cNvSpPr txBox="1"/>
          <p:nvPr/>
        </p:nvSpPr>
        <p:spPr>
          <a:xfrm>
            <a:off x="11685242" y="7049715"/>
            <a:ext cx="6605139" cy="2872581"/>
          </a:xfrm>
          <a:prstGeom prst="rect">
            <a:avLst/>
          </a:prstGeom>
        </p:spPr>
        <p:txBody>
          <a:bodyPr lIns="0" tIns="0" rIns="0" bIns="0" rtlCol="0" anchor="t">
            <a:spAutoFit/>
          </a:bodyPr>
          <a:lstStyle/>
          <a:p>
            <a:pPr algn="ctr">
              <a:lnSpc>
                <a:spcPts val="3208"/>
              </a:lnSpc>
            </a:pPr>
            <a:r>
              <a:rPr lang="en-US" sz="2673" spc="4">
                <a:solidFill>
                  <a:srgbClr val="000000"/>
                </a:solidFill>
                <a:latin typeface="Archivo Black"/>
              </a:rPr>
              <a:t>CREATED </a:t>
            </a:r>
            <a:r>
              <a:rPr lang="en-US" sz="2673" spc="4" dirty="0">
                <a:solidFill>
                  <a:srgbClr val="000000"/>
                </a:solidFill>
                <a:latin typeface="Archivo Black"/>
              </a:rPr>
              <a:t>BY</a:t>
            </a:r>
          </a:p>
          <a:p>
            <a:pPr algn="ctr">
              <a:lnSpc>
                <a:spcPts val="3208"/>
              </a:lnSpc>
            </a:pPr>
            <a:r>
              <a:rPr lang="en-US" sz="2673" spc="4" dirty="0" err="1">
                <a:solidFill>
                  <a:srgbClr val="000000"/>
                </a:solidFill>
                <a:latin typeface="Archivo Black"/>
              </a:rPr>
              <a:t>Udhaya</a:t>
            </a:r>
            <a:r>
              <a:rPr lang="en-US" sz="2673" spc="4" dirty="0">
                <a:solidFill>
                  <a:srgbClr val="000000"/>
                </a:solidFill>
                <a:latin typeface="Archivo Black"/>
              </a:rPr>
              <a:t> </a:t>
            </a:r>
            <a:r>
              <a:rPr lang="en-US" sz="2673" spc="4" dirty="0" err="1">
                <a:solidFill>
                  <a:srgbClr val="000000"/>
                </a:solidFill>
                <a:latin typeface="Archivo Black"/>
              </a:rPr>
              <a:t>moorthy.J</a:t>
            </a:r>
            <a:endParaRPr lang="en-US" sz="2673" spc="4" dirty="0">
              <a:solidFill>
                <a:srgbClr val="000000"/>
              </a:solidFill>
              <a:latin typeface="Archivo Black"/>
            </a:endParaRPr>
          </a:p>
          <a:p>
            <a:pPr algn="ctr">
              <a:lnSpc>
                <a:spcPts val="3208"/>
              </a:lnSpc>
            </a:pPr>
            <a:r>
              <a:rPr lang="en-US" sz="2673" spc="4" dirty="0">
                <a:solidFill>
                  <a:srgbClr val="000000"/>
                </a:solidFill>
                <a:latin typeface="Archivo Black"/>
              </a:rPr>
              <a:t>3ʳᵈ year – CSE</a:t>
            </a:r>
          </a:p>
          <a:p>
            <a:pPr algn="ctr">
              <a:lnSpc>
                <a:spcPts val="3208"/>
              </a:lnSpc>
            </a:pPr>
            <a:r>
              <a:rPr lang="en-US" sz="2673" spc="4" dirty="0" err="1">
                <a:solidFill>
                  <a:srgbClr val="000000"/>
                </a:solidFill>
                <a:latin typeface="Archivo Black"/>
              </a:rPr>
              <a:t>Reg</a:t>
            </a:r>
            <a:r>
              <a:rPr lang="en-US" sz="2673" spc="4" dirty="0">
                <a:solidFill>
                  <a:srgbClr val="000000"/>
                </a:solidFill>
                <a:latin typeface="Archivo Black"/>
              </a:rPr>
              <a:t> . No.:912321104050</a:t>
            </a:r>
          </a:p>
          <a:p>
            <a:pPr algn="ctr">
              <a:lnSpc>
                <a:spcPts val="3208"/>
              </a:lnSpc>
            </a:pPr>
            <a:r>
              <a:rPr lang="en-IN" sz="2673" spc="4" dirty="0">
                <a:solidFill>
                  <a:srgbClr val="000000"/>
                </a:solidFill>
                <a:latin typeface="Archivo Black"/>
              </a:rPr>
              <a:t>        </a:t>
            </a:r>
            <a:r>
              <a:rPr lang="en-US" sz="2673" spc="4" dirty="0">
                <a:solidFill>
                  <a:srgbClr val="000000"/>
                </a:solidFill>
                <a:latin typeface="Archivo Black"/>
              </a:rPr>
              <a:t>SACS M.A.V.M.M Engineering college , Madurai. </a:t>
            </a:r>
          </a:p>
          <a:p>
            <a:pPr algn="ctr">
              <a:lnSpc>
                <a:spcPts val="3208"/>
              </a:lnSpc>
            </a:pPr>
            <a:endParaRPr lang="en-US" sz="2673" spc="4" dirty="0">
              <a:solidFill>
                <a:srgbClr val="000000"/>
              </a:solidFill>
              <a:latin typeface="Archivo Black"/>
            </a:endParaRPr>
          </a:p>
        </p:txBody>
      </p:sp>
      <p:sp>
        <p:nvSpPr>
          <p:cNvPr id="29" name="TextBox 29"/>
          <p:cNvSpPr txBox="1"/>
          <p:nvPr/>
        </p:nvSpPr>
        <p:spPr>
          <a:xfrm>
            <a:off x="1299417" y="3661711"/>
            <a:ext cx="12477277" cy="1846659"/>
          </a:xfrm>
          <a:prstGeom prst="rect">
            <a:avLst/>
          </a:prstGeom>
        </p:spPr>
        <p:txBody>
          <a:bodyPr wrap="square" lIns="0" tIns="0" rIns="0" bIns="0" rtlCol="0" anchor="t">
            <a:spAutoFit/>
          </a:bodyPr>
          <a:lstStyle/>
          <a:p>
            <a:pPr algn="ctr">
              <a:lnSpc>
                <a:spcPts val="7200"/>
              </a:lnSpc>
            </a:pPr>
            <a:r>
              <a:rPr lang="en-US" sz="6000" spc="10" dirty="0">
                <a:solidFill>
                  <a:srgbClr val="000000"/>
                </a:solidFill>
                <a:latin typeface="Archivo Black"/>
              </a:rPr>
              <a:t>Wine quality prediction using machine learning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791364">
            <a:off x="9733720" y="5138738"/>
            <a:ext cx="10474395" cy="9525"/>
            <a:chOff x="0" y="0"/>
            <a:chExt cx="13965860" cy="12700"/>
          </a:xfrm>
        </p:grpSpPr>
        <p:sp>
          <p:nvSpPr>
            <p:cNvPr id="3" name="Freeform 3"/>
            <p:cNvSpPr/>
            <p:nvPr/>
          </p:nvSpPr>
          <p:spPr>
            <a:xfrm>
              <a:off x="0" y="0"/>
              <a:ext cx="13965810" cy="12700"/>
            </a:xfrm>
            <a:custGeom>
              <a:avLst/>
              <a:gdLst/>
              <a:ahLst/>
              <a:cxnLst/>
              <a:rect l="l" t="t" r="r" b="b"/>
              <a:pathLst>
                <a:path w="13965810" h="12700">
                  <a:moveTo>
                    <a:pt x="6350" y="0"/>
                  </a:moveTo>
                  <a:lnTo>
                    <a:pt x="13959460" y="0"/>
                  </a:lnTo>
                  <a:cubicBezTo>
                    <a:pt x="13963016" y="0"/>
                    <a:pt x="13965810" y="2794"/>
                    <a:pt x="13965810" y="6350"/>
                  </a:cubicBezTo>
                  <a:cubicBezTo>
                    <a:pt x="13965810" y="9906"/>
                    <a:pt x="13963016" y="12700"/>
                    <a:pt x="13959460" y="12700"/>
                  </a:cubicBezTo>
                  <a:lnTo>
                    <a:pt x="6350" y="12700"/>
                  </a:lnTo>
                  <a:cubicBezTo>
                    <a:pt x="2794" y="12700"/>
                    <a:pt x="0" y="9906"/>
                    <a:pt x="0" y="6350"/>
                  </a:cubicBezTo>
                  <a:cubicBezTo>
                    <a:pt x="0" y="2794"/>
                    <a:pt x="2794" y="0"/>
                    <a:pt x="6350" y="0"/>
                  </a:cubicBezTo>
                  <a:close/>
                </a:path>
              </a:pathLst>
            </a:custGeom>
            <a:solidFill>
              <a:srgbClr val="5FCBEF"/>
            </a:solidFill>
          </p:spPr>
        </p:sp>
      </p:grpSp>
      <p:grpSp>
        <p:nvGrpSpPr>
          <p:cNvPr id="4" name="Group 4"/>
          <p:cNvGrpSpPr/>
          <p:nvPr/>
        </p:nvGrpSpPr>
        <p:grpSpPr>
          <a:xfrm rot="8776573">
            <a:off x="10401719" y="7899798"/>
            <a:ext cx="8617700" cy="9525"/>
            <a:chOff x="0" y="0"/>
            <a:chExt cx="11490267" cy="12700"/>
          </a:xfrm>
        </p:grpSpPr>
        <p:sp>
          <p:nvSpPr>
            <p:cNvPr id="5" name="Freeform 5"/>
            <p:cNvSpPr/>
            <p:nvPr/>
          </p:nvSpPr>
          <p:spPr>
            <a:xfrm>
              <a:off x="0" y="0"/>
              <a:ext cx="11490325" cy="12700"/>
            </a:xfrm>
            <a:custGeom>
              <a:avLst/>
              <a:gdLst/>
              <a:ahLst/>
              <a:cxnLst/>
              <a:rect l="l" t="t" r="r" b="b"/>
              <a:pathLst>
                <a:path w="11490325" h="12700">
                  <a:moveTo>
                    <a:pt x="6350" y="0"/>
                  </a:moveTo>
                  <a:lnTo>
                    <a:pt x="11483975" y="0"/>
                  </a:lnTo>
                  <a:cubicBezTo>
                    <a:pt x="11487531" y="0"/>
                    <a:pt x="11490325" y="2794"/>
                    <a:pt x="11490325" y="6350"/>
                  </a:cubicBezTo>
                  <a:cubicBezTo>
                    <a:pt x="11490325" y="9906"/>
                    <a:pt x="11487531" y="12700"/>
                    <a:pt x="11483975" y="12700"/>
                  </a:cubicBezTo>
                  <a:lnTo>
                    <a:pt x="6350" y="12700"/>
                  </a:lnTo>
                  <a:cubicBezTo>
                    <a:pt x="2794" y="12700"/>
                    <a:pt x="0" y="9906"/>
                    <a:pt x="0" y="6350"/>
                  </a:cubicBezTo>
                  <a:cubicBezTo>
                    <a:pt x="0" y="2794"/>
                    <a:pt x="2794" y="0"/>
                    <a:pt x="6350" y="0"/>
                  </a:cubicBezTo>
                  <a:close/>
                </a:path>
              </a:pathLst>
            </a:custGeom>
            <a:solidFill>
              <a:srgbClr val="5FCBEF"/>
            </a:solidFill>
          </p:spPr>
        </p:sp>
      </p:grpSp>
      <p:sp>
        <p:nvSpPr>
          <p:cNvPr id="6" name="Freeform 6"/>
          <p:cNvSpPr/>
          <p:nvPr/>
        </p:nvSpPr>
        <p:spPr>
          <a:xfrm>
            <a:off x="13772214" y="-12700"/>
            <a:ext cx="4511041" cy="10299668"/>
          </a:xfrm>
          <a:custGeom>
            <a:avLst/>
            <a:gdLst/>
            <a:ahLst/>
            <a:cxnLst/>
            <a:rect l="l" t="t" r="r" b="b"/>
            <a:pathLst>
              <a:path w="4511041" h="10299668">
                <a:moveTo>
                  <a:pt x="0" y="0"/>
                </a:moveTo>
                <a:lnTo>
                  <a:pt x="4511041" y="0"/>
                </a:lnTo>
                <a:lnTo>
                  <a:pt x="4511041" y="10299668"/>
                </a:lnTo>
                <a:lnTo>
                  <a:pt x="0" y="10299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4001750" y="-12700"/>
            <a:ext cx="4281488"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6348095" y="-12700"/>
            <a:ext cx="1935194" cy="10299668"/>
          </a:xfrm>
          <a:custGeom>
            <a:avLst/>
            <a:gdLst/>
            <a:ahLst/>
            <a:cxnLst/>
            <a:rect l="l" t="t" r="r" b="b"/>
            <a:pathLst>
              <a:path w="1935194" h="10299668">
                <a:moveTo>
                  <a:pt x="0" y="0"/>
                </a:moveTo>
                <a:lnTo>
                  <a:pt x="1935194" y="0"/>
                </a:lnTo>
                <a:lnTo>
                  <a:pt x="1935194" y="10299668"/>
                </a:lnTo>
                <a:lnTo>
                  <a:pt x="0" y="10299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Freeform 13"/>
          <p:cNvSpPr/>
          <p:nvPr/>
        </p:nvSpPr>
        <p:spPr>
          <a:xfrm>
            <a:off x="0" y="6019800"/>
            <a:ext cx="673132" cy="4267200"/>
          </a:xfrm>
          <a:custGeom>
            <a:avLst/>
            <a:gdLst/>
            <a:ahLst/>
            <a:cxnLst/>
            <a:rect l="l" t="t" r="r" b="b"/>
            <a:pathLst>
              <a:path w="673132" h="4267200">
                <a:moveTo>
                  <a:pt x="0" y="0"/>
                </a:moveTo>
                <a:lnTo>
                  <a:pt x="673132" y="0"/>
                </a:lnTo>
                <a:lnTo>
                  <a:pt x="673132" y="4267200"/>
                </a:lnTo>
                <a:lnTo>
                  <a:pt x="0" y="42672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7" name="TextBox 17"/>
          <p:cNvSpPr txBox="1"/>
          <p:nvPr/>
        </p:nvSpPr>
        <p:spPr>
          <a:xfrm>
            <a:off x="795664" y="584251"/>
            <a:ext cx="3640800" cy="844450"/>
          </a:xfrm>
          <a:prstGeom prst="rect">
            <a:avLst/>
          </a:prstGeom>
        </p:spPr>
        <p:txBody>
          <a:bodyPr lIns="0" tIns="0" rIns="0" bIns="0" rtlCol="0" anchor="t">
            <a:spAutoFit/>
          </a:bodyPr>
          <a:lstStyle/>
          <a:p>
            <a:pPr algn="l">
              <a:lnSpc>
                <a:spcPts val="6910"/>
              </a:lnSpc>
            </a:pPr>
            <a:r>
              <a:rPr lang="en-US" sz="4800">
                <a:solidFill>
                  <a:srgbClr val="000000"/>
                </a:solidFill>
                <a:latin typeface="League Spartan"/>
              </a:rPr>
              <a:t>Result</a:t>
            </a:r>
          </a:p>
        </p:txBody>
      </p:sp>
      <p:pic>
        <p:nvPicPr>
          <p:cNvPr id="14" name="Picture 13">
            <a:extLst>
              <a:ext uri="{FF2B5EF4-FFF2-40B4-BE49-F238E27FC236}">
                <a16:creationId xmlns:a16="http://schemas.microsoft.com/office/drawing/2014/main" id="{3E75EB32-EACD-ACA6-FDE9-C1C8738C50D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34450" y="2684207"/>
            <a:ext cx="6010275" cy="5648325"/>
          </a:xfrm>
          <a:prstGeom prst="rect">
            <a:avLst/>
          </a:prstGeom>
        </p:spPr>
      </p:pic>
      <p:pic>
        <p:nvPicPr>
          <p:cNvPr id="18" name="Picture 17">
            <a:extLst>
              <a:ext uri="{FF2B5EF4-FFF2-40B4-BE49-F238E27FC236}">
                <a16:creationId xmlns:a16="http://schemas.microsoft.com/office/drawing/2014/main" id="{93B6DFEE-84F3-8EBB-35CF-09E976B3339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274261" y="2684207"/>
            <a:ext cx="7150316" cy="56483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3126">
            <a:off x="9733708" y="5143556"/>
            <a:ext cx="10474529" cy="0"/>
          </a:xfrm>
          <a:prstGeom prst="line">
            <a:avLst/>
          </a:prstGeom>
          <a:ln w="9525" cap="rnd">
            <a:solidFill>
              <a:srgbClr val="5FCBEF"/>
            </a:solidFill>
            <a:prstDash val="solid"/>
            <a:headEnd type="none" w="sm" len="sm"/>
            <a:tailEnd type="none" w="sm" len="sm"/>
          </a:ln>
        </p:spPr>
      </p:sp>
      <p:sp>
        <p:nvSpPr>
          <p:cNvPr id="3" name="AutoShape 3"/>
          <p:cNvSpPr/>
          <p:nvPr/>
        </p:nvSpPr>
        <p:spPr>
          <a:xfrm rot="3799">
            <a:off x="10401794" y="7904625"/>
            <a:ext cx="8617674"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40" cy="10299668"/>
            <a:chOff x="0" y="0"/>
            <a:chExt cx="6014720" cy="13732891"/>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4902"/>
              </a:srgbClr>
            </a:solidFill>
          </p:spPr>
        </p:sp>
      </p:grpSp>
      <p:grpSp>
        <p:nvGrpSpPr>
          <p:cNvPr id="6" name="Group 6"/>
          <p:cNvGrpSpPr/>
          <p:nvPr/>
        </p:nvGrpSpPr>
        <p:grpSpPr>
          <a:xfrm>
            <a:off x="14405163" y="-12700"/>
            <a:ext cx="3882866" cy="10299668"/>
            <a:chOff x="0" y="0"/>
            <a:chExt cx="5177155" cy="13732891"/>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468" cy="5715000"/>
            <a:chOff x="0" y="0"/>
            <a:chExt cx="6519291"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098"/>
              </a:srgbClr>
            </a:solidFill>
          </p:spPr>
        </p:sp>
      </p:grpSp>
      <p:grpSp>
        <p:nvGrpSpPr>
          <p:cNvPr id="10" name="Group 10"/>
          <p:cNvGrpSpPr/>
          <p:nvPr/>
        </p:nvGrpSpPr>
        <p:grpSpPr>
          <a:xfrm>
            <a:off x="14001750" y="-12700"/>
            <a:ext cx="4281488" cy="10299668"/>
            <a:chOff x="0" y="0"/>
            <a:chExt cx="5708651" cy="13732891"/>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412"/>
              </a:srgbClr>
            </a:solidFill>
          </p:spPr>
        </p:sp>
      </p:grpSp>
      <p:grpSp>
        <p:nvGrpSpPr>
          <p:cNvPr id="12" name="Group 12"/>
          <p:cNvGrpSpPr/>
          <p:nvPr/>
        </p:nvGrpSpPr>
        <p:grpSpPr>
          <a:xfrm>
            <a:off x="16348095" y="-12700"/>
            <a:ext cx="1935194" cy="10299668"/>
            <a:chOff x="0" y="0"/>
            <a:chExt cx="2580259" cy="13732891"/>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412"/>
              </a:srgbClr>
            </a:solidFill>
          </p:spPr>
        </p:sp>
      </p:grpSp>
      <p:grpSp>
        <p:nvGrpSpPr>
          <p:cNvPr id="14" name="Group 14"/>
          <p:cNvGrpSpPr/>
          <p:nvPr/>
        </p:nvGrpSpPr>
        <p:grpSpPr>
          <a:xfrm>
            <a:off x="16408499" y="-12700"/>
            <a:ext cx="1874711" cy="10299668"/>
            <a:chOff x="0" y="0"/>
            <a:chExt cx="2499615" cy="13732891"/>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69" cy="4902232"/>
            <a:chOff x="0" y="0"/>
            <a:chExt cx="3634359" cy="6536309"/>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098"/>
              </a:srgbClr>
            </a:solidFill>
          </p:spPr>
        </p:sp>
      </p:grpSp>
      <p:grpSp>
        <p:nvGrpSpPr>
          <p:cNvPr id="18" name="Group 18"/>
          <p:cNvGrpSpPr/>
          <p:nvPr/>
        </p:nvGrpSpPr>
        <p:grpSpPr>
          <a:xfrm>
            <a:off x="0" y="6019800"/>
            <a:ext cx="673132" cy="4267200"/>
            <a:chOff x="0" y="0"/>
            <a:chExt cx="897509"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412"/>
              </a:srgbClr>
            </a:solidFill>
          </p:spPr>
        </p:sp>
      </p:grpSp>
      <p:sp>
        <p:nvSpPr>
          <p:cNvPr id="21" name="TextBox 21"/>
          <p:cNvSpPr txBox="1"/>
          <p:nvPr/>
        </p:nvSpPr>
        <p:spPr>
          <a:xfrm>
            <a:off x="991858" y="403338"/>
            <a:ext cx="11409407" cy="844450"/>
          </a:xfrm>
          <a:prstGeom prst="rect">
            <a:avLst/>
          </a:prstGeom>
        </p:spPr>
        <p:txBody>
          <a:bodyPr lIns="0" tIns="0" rIns="0" bIns="0" rtlCol="0" anchor="t">
            <a:spAutoFit/>
          </a:bodyPr>
          <a:lstStyle/>
          <a:p>
            <a:pPr algn="l">
              <a:lnSpc>
                <a:spcPts val="6910"/>
              </a:lnSpc>
            </a:pPr>
            <a:r>
              <a:rPr lang="en-US" sz="4800" dirty="0">
                <a:solidFill>
                  <a:srgbClr val="000000"/>
                </a:solidFill>
                <a:latin typeface="League Spartan"/>
              </a:rPr>
              <a:t>Result (</a:t>
            </a:r>
            <a:r>
              <a:rPr lang="en-US" sz="4800" dirty="0" err="1">
                <a:solidFill>
                  <a:srgbClr val="000000"/>
                </a:solidFill>
                <a:latin typeface="League Spartan"/>
              </a:rPr>
              <a:t>contd</a:t>
            </a:r>
            <a:r>
              <a:rPr lang="en-US" sz="4800" dirty="0">
                <a:solidFill>
                  <a:srgbClr val="000000"/>
                </a:solidFill>
                <a:latin typeface="League Spartan"/>
              </a:rPr>
              <a:t>….)</a:t>
            </a:r>
          </a:p>
        </p:txBody>
      </p:sp>
      <p:pic>
        <p:nvPicPr>
          <p:cNvPr id="20" name="Picture 19">
            <a:extLst>
              <a:ext uri="{FF2B5EF4-FFF2-40B4-BE49-F238E27FC236}">
                <a16:creationId xmlns:a16="http://schemas.microsoft.com/office/drawing/2014/main" id="{02002D28-C8B6-77FE-2ADC-F629AA61E9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910" y="1977252"/>
            <a:ext cx="7639050" cy="7219950"/>
          </a:xfrm>
          <a:prstGeom prst="rect">
            <a:avLst/>
          </a:prstGeom>
        </p:spPr>
      </p:pic>
      <p:pic>
        <p:nvPicPr>
          <p:cNvPr id="23" name="Picture 22">
            <a:extLst>
              <a:ext uri="{FF2B5EF4-FFF2-40B4-BE49-F238E27FC236}">
                <a16:creationId xmlns:a16="http://schemas.microsoft.com/office/drawing/2014/main" id="{2BEE56C0-151E-0621-DA6B-3939539C87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8270" y="1977252"/>
            <a:ext cx="6690353" cy="680688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7">
            <a:extLst>
              <a:ext uri="{FF2B5EF4-FFF2-40B4-BE49-F238E27FC236}">
                <a16:creationId xmlns:a16="http://schemas.microsoft.com/office/drawing/2014/main" id="{EA6D4EE7-EA58-8703-BF5D-837780BCDD2C}"/>
              </a:ext>
            </a:extLst>
          </p:cNvPr>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9">
            <a:extLst>
              <a:ext uri="{FF2B5EF4-FFF2-40B4-BE49-F238E27FC236}">
                <a16:creationId xmlns:a16="http://schemas.microsoft.com/office/drawing/2014/main" id="{02369B9B-60CB-8718-8A53-3619BE4FACA2}"/>
              </a:ext>
            </a:extLst>
          </p:cNvPr>
          <p:cNvSpPr/>
          <p:nvPr/>
        </p:nvSpPr>
        <p:spPr>
          <a:xfrm>
            <a:off x="15030450" y="-12700"/>
            <a:ext cx="3252788"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8">
            <a:extLst>
              <a:ext uri="{FF2B5EF4-FFF2-40B4-BE49-F238E27FC236}">
                <a16:creationId xmlns:a16="http://schemas.microsoft.com/office/drawing/2014/main" id="{AF87A5AA-3E2D-F745-A4A5-8676EC0EB186}"/>
              </a:ext>
            </a:extLst>
          </p:cNvPr>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Freeform 13">
            <a:extLst>
              <a:ext uri="{FF2B5EF4-FFF2-40B4-BE49-F238E27FC236}">
                <a16:creationId xmlns:a16="http://schemas.microsoft.com/office/drawing/2014/main" id="{562F11BC-0A5B-9A51-28B4-C57ACFBEC7D9}"/>
              </a:ext>
            </a:extLst>
          </p:cNvPr>
          <p:cNvSpPr/>
          <p:nvPr/>
        </p:nvSpPr>
        <p:spPr>
          <a:xfrm>
            <a:off x="0" y="6019800"/>
            <a:ext cx="673132" cy="4267200"/>
          </a:xfrm>
          <a:custGeom>
            <a:avLst/>
            <a:gdLst/>
            <a:ahLst/>
            <a:cxnLst/>
            <a:rect l="l" t="t" r="r" b="b"/>
            <a:pathLst>
              <a:path w="673132" h="4267200">
                <a:moveTo>
                  <a:pt x="0" y="0"/>
                </a:moveTo>
                <a:lnTo>
                  <a:pt x="673132" y="0"/>
                </a:lnTo>
                <a:lnTo>
                  <a:pt x="673132" y="4267200"/>
                </a:lnTo>
                <a:lnTo>
                  <a:pt x="0" y="42672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1" name="Freeform 11">
            <a:extLst>
              <a:ext uri="{FF2B5EF4-FFF2-40B4-BE49-F238E27FC236}">
                <a16:creationId xmlns:a16="http://schemas.microsoft.com/office/drawing/2014/main" id="{D4974193-FF6C-B635-A946-1A53255093EE}"/>
              </a:ext>
            </a:extLst>
          </p:cNvPr>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3" name="Freeform 12">
            <a:extLst>
              <a:ext uri="{FF2B5EF4-FFF2-40B4-BE49-F238E27FC236}">
                <a16:creationId xmlns:a16="http://schemas.microsoft.com/office/drawing/2014/main" id="{5488FC3A-2E21-DAB9-A2E7-6A4F555F378F}"/>
              </a:ext>
            </a:extLst>
          </p:cNvPr>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0" name="TextBox 29">
            <a:extLst>
              <a:ext uri="{FF2B5EF4-FFF2-40B4-BE49-F238E27FC236}">
                <a16:creationId xmlns:a16="http://schemas.microsoft.com/office/drawing/2014/main" id="{B0F82395-5F33-8507-89FA-926320847B15}"/>
              </a:ext>
            </a:extLst>
          </p:cNvPr>
          <p:cNvSpPr txBox="1"/>
          <p:nvPr/>
        </p:nvSpPr>
        <p:spPr>
          <a:xfrm>
            <a:off x="8229600" y="4229100"/>
            <a:ext cx="1828800" cy="1828800"/>
          </a:xfrm>
          <a:prstGeom prst="rect">
            <a:avLst/>
          </a:prstGeom>
          <a:noFill/>
        </p:spPr>
        <p:txBody>
          <a:bodyPr wrap="square" rtlCol="0">
            <a:spAutoFit/>
          </a:bodyPr>
          <a:lstStyle/>
          <a:p>
            <a:pPr algn="l"/>
            <a:endParaRPr lang="en-US" dirty="0"/>
          </a:p>
        </p:txBody>
      </p:sp>
      <p:sp>
        <p:nvSpPr>
          <p:cNvPr id="31" name="TextBox 30">
            <a:extLst>
              <a:ext uri="{FF2B5EF4-FFF2-40B4-BE49-F238E27FC236}">
                <a16:creationId xmlns:a16="http://schemas.microsoft.com/office/drawing/2014/main" id="{673A7877-3423-B108-6D7B-BC84123ABA2B}"/>
              </a:ext>
            </a:extLst>
          </p:cNvPr>
          <p:cNvSpPr txBox="1"/>
          <p:nvPr/>
        </p:nvSpPr>
        <p:spPr>
          <a:xfrm>
            <a:off x="812732" y="3412079"/>
            <a:ext cx="16560868" cy="4962897"/>
          </a:xfrm>
          <a:prstGeom prst="rect">
            <a:avLst/>
          </a:prstGeom>
        </p:spPr>
        <p:txBody>
          <a:bodyPr wrap="square" lIns="0" tIns="0" rIns="0" bIns="0" rtlCol="0" anchor="t">
            <a:spAutoFit/>
          </a:bodyPr>
          <a:lstStyle>
            <a:defPPr>
              <a:defRPr lang="en-US"/>
            </a:defPPr>
            <a:lvl1pPr algn="just">
              <a:lnSpc>
                <a:spcPts val="4320"/>
              </a:lnSpc>
              <a:defRPr sz="3000">
                <a:solidFill>
                  <a:srgbClr val="000000"/>
                </a:solidFill>
                <a:latin typeface="Times New Roman"/>
              </a:defRPr>
            </a:lvl1pPr>
          </a:lstStyle>
          <a:p>
            <a:r>
              <a:rPr lang="en-US" sz="3600" dirty="0"/>
              <a:t>            In </a:t>
            </a:r>
            <a:r>
              <a:rPr lang="en-US" sz="3600" dirty="0" err="1"/>
              <a:t>conclusion,.machine</a:t>
            </a:r>
            <a:r>
              <a:rPr lang="en-US" sz="3600" dirty="0"/>
              <a:t> learning models have shown promise in predicting wine quality based on various features such as chemical composition, pH levels, and alcohol content. Through the use of algorithms like Random Forest, Support Vector Machines, or Neural Networks, accurate predictions can be made. </a:t>
            </a:r>
          </a:p>
        </p:txBody>
      </p:sp>
      <p:sp>
        <p:nvSpPr>
          <p:cNvPr id="32" name="TextBox 31">
            <a:extLst>
              <a:ext uri="{FF2B5EF4-FFF2-40B4-BE49-F238E27FC236}">
                <a16:creationId xmlns:a16="http://schemas.microsoft.com/office/drawing/2014/main" id="{E9D29C6D-5CE5-026D-D5F7-D57BE89D6B7E}"/>
              </a:ext>
            </a:extLst>
          </p:cNvPr>
          <p:cNvSpPr txBox="1"/>
          <p:nvPr/>
        </p:nvSpPr>
        <p:spPr>
          <a:xfrm>
            <a:off x="8229600" y="4229100"/>
            <a:ext cx="1828800" cy="1828800"/>
          </a:xfrm>
          <a:prstGeom prst="rect">
            <a:avLst/>
          </a:prstGeom>
          <a:noFill/>
        </p:spPr>
        <p:txBody>
          <a:bodyPr wrap="square" rtlCol="0">
            <a:spAutoFit/>
          </a:bodyPr>
          <a:lstStyle/>
          <a:p>
            <a:pPr algn="l"/>
            <a:endParaRPr lang="en-US" dirty="0"/>
          </a:p>
        </p:txBody>
      </p:sp>
      <p:sp>
        <p:nvSpPr>
          <p:cNvPr id="33" name="TextBox 32">
            <a:extLst>
              <a:ext uri="{FF2B5EF4-FFF2-40B4-BE49-F238E27FC236}">
                <a16:creationId xmlns:a16="http://schemas.microsoft.com/office/drawing/2014/main" id="{D8ED468B-9349-F458-18B8-B0C0DAB31051}"/>
              </a:ext>
            </a:extLst>
          </p:cNvPr>
          <p:cNvSpPr txBox="1"/>
          <p:nvPr/>
        </p:nvSpPr>
        <p:spPr>
          <a:xfrm>
            <a:off x="812732" y="1867396"/>
            <a:ext cx="6438806" cy="848309"/>
          </a:xfrm>
          <a:prstGeom prst="rect">
            <a:avLst/>
          </a:prstGeom>
        </p:spPr>
        <p:txBody>
          <a:bodyPr lIns="0" tIns="0" rIns="0" bIns="0" rtlCol="0" anchor="t">
            <a:spAutoFit/>
          </a:bodyPr>
          <a:lstStyle>
            <a:defPPr>
              <a:defRPr lang="en-US"/>
            </a:defPPr>
            <a:lvl1pPr>
              <a:lnSpc>
                <a:spcPts val="6910"/>
              </a:lnSpc>
              <a:defRPr sz="4800">
                <a:solidFill>
                  <a:srgbClr val="000000"/>
                </a:solidFill>
                <a:latin typeface="League Spartan"/>
              </a:defRPr>
            </a:lvl1pPr>
          </a:lstStyle>
          <a:p>
            <a:r>
              <a:rPr lang="en-US" dirty="0"/>
              <a:t>Conclusion:</a:t>
            </a:r>
          </a:p>
        </p:txBody>
      </p:sp>
    </p:spTree>
    <p:extLst>
      <p:ext uri="{BB962C8B-B14F-4D97-AF65-F5344CB8AC3E}">
        <p14:creationId xmlns:p14="http://schemas.microsoft.com/office/powerpoint/2010/main" val="2572681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13">
            <a:extLst>
              <a:ext uri="{FF2B5EF4-FFF2-40B4-BE49-F238E27FC236}">
                <a16:creationId xmlns:a16="http://schemas.microsoft.com/office/drawing/2014/main" id="{75496BDC-28EE-3899-1AA4-87A0E004F631}"/>
              </a:ext>
            </a:extLst>
          </p:cNvPr>
          <p:cNvSpPr/>
          <p:nvPr/>
        </p:nvSpPr>
        <p:spPr>
          <a:xfrm>
            <a:off x="0" y="6019800"/>
            <a:ext cx="673132" cy="4267200"/>
          </a:xfrm>
          <a:custGeom>
            <a:avLst/>
            <a:gdLst/>
            <a:ahLst/>
            <a:cxnLst/>
            <a:rect l="l" t="t" r="r" b="b"/>
            <a:pathLst>
              <a:path w="673132" h="4267200">
                <a:moveTo>
                  <a:pt x="0" y="0"/>
                </a:moveTo>
                <a:lnTo>
                  <a:pt x="673132" y="0"/>
                </a:lnTo>
                <a:lnTo>
                  <a:pt x="673132" y="4267200"/>
                </a:lnTo>
                <a:lnTo>
                  <a:pt x="0" y="4267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9">
            <a:extLst>
              <a:ext uri="{FF2B5EF4-FFF2-40B4-BE49-F238E27FC236}">
                <a16:creationId xmlns:a16="http://schemas.microsoft.com/office/drawing/2014/main" id="{B1E7A51A-CF17-C07A-2F04-9DFD3702B550}"/>
              </a:ext>
            </a:extLst>
          </p:cNvPr>
          <p:cNvSpPr/>
          <p:nvPr/>
        </p:nvSpPr>
        <p:spPr>
          <a:xfrm>
            <a:off x="14971898" y="-12700"/>
            <a:ext cx="3311340"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a:extLst>
              <a:ext uri="{FF2B5EF4-FFF2-40B4-BE49-F238E27FC236}">
                <a16:creationId xmlns:a16="http://schemas.microsoft.com/office/drawing/2014/main" id="{AB7C8932-1395-825F-EA91-1920465CA9D0}"/>
              </a:ext>
            </a:extLst>
          </p:cNvPr>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8">
            <a:extLst>
              <a:ext uri="{FF2B5EF4-FFF2-40B4-BE49-F238E27FC236}">
                <a16:creationId xmlns:a16="http://schemas.microsoft.com/office/drawing/2014/main" id="{98F0650B-3A3C-3FC9-010C-41B3A89DEF29}"/>
              </a:ext>
            </a:extLst>
          </p:cNvPr>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2">
            <a:extLst>
              <a:ext uri="{FF2B5EF4-FFF2-40B4-BE49-F238E27FC236}">
                <a16:creationId xmlns:a16="http://schemas.microsoft.com/office/drawing/2014/main" id="{34A2DE28-6B8E-AD46-FD1E-DBF7F3601876}"/>
              </a:ext>
            </a:extLst>
          </p:cNvPr>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 name="Freeform 11">
            <a:extLst>
              <a:ext uri="{FF2B5EF4-FFF2-40B4-BE49-F238E27FC236}">
                <a16:creationId xmlns:a16="http://schemas.microsoft.com/office/drawing/2014/main" id="{FC712774-9B75-CE38-3B40-FFD3D0FF0BCF}"/>
              </a:ext>
            </a:extLst>
          </p:cNvPr>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6" name="TextBox 15">
            <a:extLst>
              <a:ext uri="{FF2B5EF4-FFF2-40B4-BE49-F238E27FC236}">
                <a16:creationId xmlns:a16="http://schemas.microsoft.com/office/drawing/2014/main" id="{7BDEA20F-BDFD-4644-DFB8-229E055460B5}"/>
              </a:ext>
            </a:extLst>
          </p:cNvPr>
          <p:cNvSpPr txBox="1"/>
          <p:nvPr/>
        </p:nvSpPr>
        <p:spPr>
          <a:xfrm>
            <a:off x="673132" y="1628775"/>
            <a:ext cx="5572125" cy="876885"/>
          </a:xfrm>
          <a:prstGeom prst="rect">
            <a:avLst/>
          </a:prstGeom>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nSpc>
                <a:spcPts val="6910"/>
              </a:lnSpc>
              <a:defRPr sz="4800">
                <a:solidFill>
                  <a:srgbClr val="000000"/>
                </a:solidFill>
                <a:latin typeface="League Spartan"/>
              </a:defRPr>
            </a:lvl1pPr>
          </a:lstStyle>
          <a:p>
            <a:r>
              <a:rPr lang="en-US" dirty="0"/>
              <a:t>Reference :</a:t>
            </a:r>
          </a:p>
        </p:txBody>
      </p:sp>
      <p:sp>
        <p:nvSpPr>
          <p:cNvPr id="4" name="TextBox 3">
            <a:extLst>
              <a:ext uri="{FF2B5EF4-FFF2-40B4-BE49-F238E27FC236}">
                <a16:creationId xmlns:a16="http://schemas.microsoft.com/office/drawing/2014/main" id="{EC8DC64B-A857-4A3D-3712-0B5C04AF1A57}"/>
              </a:ext>
            </a:extLst>
          </p:cNvPr>
          <p:cNvSpPr txBox="1"/>
          <p:nvPr/>
        </p:nvSpPr>
        <p:spPr>
          <a:xfrm>
            <a:off x="1613220" y="3331160"/>
            <a:ext cx="14144625" cy="3970318"/>
          </a:xfrm>
          <a:prstGeom prst="rect">
            <a:avLst/>
          </a:prstGeom>
          <a:noFill/>
        </p:spPr>
        <p:txBody>
          <a:bodyPr wrap="square">
            <a:spAutoFit/>
          </a:bodyPr>
          <a:lstStyle/>
          <a:p>
            <a:pPr marL="285750" indent="-285750">
              <a:buFont typeface="Arial" panose="020B0604020202020204" pitchFamily="34" charset="0"/>
              <a:buChar char="•"/>
            </a:pPr>
            <a:r>
              <a:rPr lang="en-US" sz="3600" dirty="0">
                <a:solidFill>
                  <a:schemeClr val="accent2">
                    <a:lumMod val="75000"/>
                  </a:schemeClr>
                </a:solidFill>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https://www.tensorflow.org/</a:t>
            </a:r>
            <a:endParaRPr lang="en-US" sz="3600" dirty="0">
              <a:solidFill>
                <a:schemeClr val="accent2">
                  <a:lumMod val="7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3600" dirty="0">
                <a:solidFill>
                  <a:schemeClr val="accent2">
                    <a:lumMod val="75000"/>
                  </a:schemeClr>
                </a:solidFill>
                <a:latin typeface="Times New Roman" panose="02020603050405020304" pitchFamily="18" charset="0"/>
                <a:cs typeface="Times New Roman" panose="02020603050405020304" pitchFamily="18" charset="0"/>
                <a:hlinkClick r:id="rId15">
                  <a:extLst>
                    <a:ext uri="{A12FA001-AC4F-418D-AE19-62706E023703}">
                      <ahyp:hlinkClr xmlns:ahyp="http://schemas.microsoft.com/office/drawing/2018/hyperlinkcolor" val="tx"/>
                    </a:ext>
                  </a:extLst>
                </a:hlinkClick>
              </a:rPr>
              <a:t>https://numpy.org/</a:t>
            </a:r>
            <a:endParaRPr lang="en-US" sz="3600" dirty="0">
              <a:solidFill>
                <a:schemeClr val="accent2">
                  <a:lumMod val="7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3600" dirty="0">
                <a:solidFill>
                  <a:schemeClr val="accent2">
                    <a:lumMod val="75000"/>
                  </a:schemeClr>
                </a:solidFill>
                <a:latin typeface="Times New Roman" panose="02020603050405020304" pitchFamily="18" charset="0"/>
                <a:cs typeface="Times New Roman" panose="02020603050405020304" pitchFamily="18" charset="0"/>
                <a:hlinkClick r:id="rId16">
                  <a:extLst>
                    <a:ext uri="{A12FA001-AC4F-418D-AE19-62706E023703}">
                      <ahyp:hlinkClr xmlns:ahyp="http://schemas.microsoft.com/office/drawing/2018/hyperlinkcolor" val="tx"/>
                    </a:ext>
                  </a:extLst>
                </a:hlinkClick>
              </a:rPr>
              <a:t>https://scikit-learn.org/stable/</a:t>
            </a:r>
            <a:endParaRPr lang="en-US" sz="3600" dirty="0">
              <a:solidFill>
                <a:schemeClr val="accent2">
                  <a:lumMod val="7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3600" dirty="0">
                <a:solidFill>
                  <a:schemeClr val="accent2">
                    <a:lumMod val="75000"/>
                  </a:schemeClr>
                </a:solidFill>
                <a:latin typeface="Times New Roman" panose="02020603050405020304" pitchFamily="18" charset="0"/>
                <a:cs typeface="Times New Roman" panose="02020603050405020304" pitchFamily="18" charset="0"/>
                <a:hlinkClick r:id="rId17">
                  <a:extLst>
                    <a:ext uri="{A12FA001-AC4F-418D-AE19-62706E023703}">
                      <ahyp:hlinkClr xmlns:ahyp="http://schemas.microsoft.com/office/drawing/2018/hyperlinkcolor" val="tx"/>
                    </a:ext>
                  </a:extLst>
                </a:hlinkClick>
              </a:rPr>
              <a:t>https://keras.io/</a:t>
            </a:r>
            <a:endParaRPr lang="en-US" sz="3600" dirty="0">
              <a:solidFill>
                <a:schemeClr val="accent2">
                  <a:lumMod val="7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3600" dirty="0">
                <a:solidFill>
                  <a:schemeClr val="accent2">
                    <a:lumMod val="75000"/>
                  </a:schemeClr>
                </a:solidFill>
                <a:latin typeface="Times New Roman" panose="02020603050405020304" pitchFamily="18" charset="0"/>
                <a:cs typeface="Times New Roman" panose="02020603050405020304" pitchFamily="18" charset="0"/>
                <a:hlinkClick r:id="rId18">
                  <a:extLst>
                    <a:ext uri="{A12FA001-AC4F-418D-AE19-62706E023703}">
                      <ahyp:hlinkClr xmlns:ahyp="http://schemas.microsoft.com/office/drawing/2018/hyperlinkcolor" val="tx"/>
                    </a:ext>
                  </a:extLst>
                </a:hlinkClick>
              </a:rPr>
              <a:t>https://matplotlib.org/</a:t>
            </a:r>
            <a:endParaRPr lang="en-US" sz="3600" dirty="0">
              <a:solidFill>
                <a:schemeClr val="accent2">
                  <a:lumMod val="7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3600" dirty="0">
                <a:solidFill>
                  <a:schemeClr val="accent2">
                    <a:lumMod val="75000"/>
                  </a:schemeClr>
                </a:solidFill>
                <a:latin typeface="Times New Roman" panose="02020603050405020304" pitchFamily="18" charset="0"/>
                <a:cs typeface="Times New Roman" panose="02020603050405020304" pitchFamily="18" charset="0"/>
              </a:rPr>
              <a:t>https://www.geeksforgeeks.org/wine-quality-prediction-machine-learning/amp/</a:t>
            </a:r>
          </a:p>
        </p:txBody>
      </p:sp>
    </p:spTree>
    <p:extLst>
      <p:ext uri="{BB962C8B-B14F-4D97-AF65-F5344CB8AC3E}">
        <p14:creationId xmlns:p14="http://schemas.microsoft.com/office/powerpoint/2010/main" val="426132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791364">
            <a:off x="9733720" y="5138738"/>
            <a:ext cx="10474395" cy="9525"/>
            <a:chOff x="0" y="0"/>
            <a:chExt cx="13965860" cy="12700"/>
          </a:xfrm>
        </p:grpSpPr>
        <p:sp>
          <p:nvSpPr>
            <p:cNvPr id="3" name="Freeform 3"/>
            <p:cNvSpPr/>
            <p:nvPr/>
          </p:nvSpPr>
          <p:spPr>
            <a:xfrm>
              <a:off x="0" y="0"/>
              <a:ext cx="13965810" cy="12700"/>
            </a:xfrm>
            <a:custGeom>
              <a:avLst/>
              <a:gdLst/>
              <a:ahLst/>
              <a:cxnLst/>
              <a:rect l="l" t="t" r="r" b="b"/>
              <a:pathLst>
                <a:path w="13965810" h="12700">
                  <a:moveTo>
                    <a:pt x="6350" y="0"/>
                  </a:moveTo>
                  <a:lnTo>
                    <a:pt x="13959460" y="0"/>
                  </a:lnTo>
                  <a:cubicBezTo>
                    <a:pt x="13963016" y="0"/>
                    <a:pt x="13965810" y="2794"/>
                    <a:pt x="13965810" y="6350"/>
                  </a:cubicBezTo>
                  <a:cubicBezTo>
                    <a:pt x="13965810" y="9906"/>
                    <a:pt x="13963016" y="12700"/>
                    <a:pt x="13959460" y="12700"/>
                  </a:cubicBezTo>
                  <a:lnTo>
                    <a:pt x="6350" y="12700"/>
                  </a:lnTo>
                  <a:cubicBezTo>
                    <a:pt x="2794" y="12700"/>
                    <a:pt x="0" y="9906"/>
                    <a:pt x="0" y="6350"/>
                  </a:cubicBezTo>
                  <a:cubicBezTo>
                    <a:pt x="0" y="2794"/>
                    <a:pt x="2794" y="0"/>
                    <a:pt x="6350" y="0"/>
                  </a:cubicBezTo>
                  <a:close/>
                </a:path>
              </a:pathLst>
            </a:custGeom>
            <a:solidFill>
              <a:srgbClr val="5FCBEF"/>
            </a:solidFill>
          </p:spPr>
        </p:sp>
      </p:grpSp>
      <p:grpSp>
        <p:nvGrpSpPr>
          <p:cNvPr id="4" name="Group 4"/>
          <p:cNvGrpSpPr/>
          <p:nvPr/>
        </p:nvGrpSpPr>
        <p:grpSpPr>
          <a:xfrm rot="8776573">
            <a:off x="10401719" y="7899798"/>
            <a:ext cx="8617700" cy="9525"/>
            <a:chOff x="0" y="0"/>
            <a:chExt cx="11490267" cy="12700"/>
          </a:xfrm>
        </p:grpSpPr>
        <p:sp>
          <p:nvSpPr>
            <p:cNvPr id="5" name="Freeform 5"/>
            <p:cNvSpPr/>
            <p:nvPr/>
          </p:nvSpPr>
          <p:spPr>
            <a:xfrm>
              <a:off x="0" y="0"/>
              <a:ext cx="11490325" cy="12700"/>
            </a:xfrm>
            <a:custGeom>
              <a:avLst/>
              <a:gdLst/>
              <a:ahLst/>
              <a:cxnLst/>
              <a:rect l="l" t="t" r="r" b="b"/>
              <a:pathLst>
                <a:path w="11490325" h="12700">
                  <a:moveTo>
                    <a:pt x="6350" y="0"/>
                  </a:moveTo>
                  <a:lnTo>
                    <a:pt x="11483975" y="0"/>
                  </a:lnTo>
                  <a:cubicBezTo>
                    <a:pt x="11487531" y="0"/>
                    <a:pt x="11490325" y="2794"/>
                    <a:pt x="11490325" y="6350"/>
                  </a:cubicBezTo>
                  <a:cubicBezTo>
                    <a:pt x="11490325" y="9906"/>
                    <a:pt x="11487531" y="12700"/>
                    <a:pt x="11483975" y="12700"/>
                  </a:cubicBezTo>
                  <a:lnTo>
                    <a:pt x="6350" y="12700"/>
                  </a:lnTo>
                  <a:cubicBezTo>
                    <a:pt x="2794" y="12700"/>
                    <a:pt x="0" y="9906"/>
                    <a:pt x="0" y="6350"/>
                  </a:cubicBezTo>
                  <a:cubicBezTo>
                    <a:pt x="0" y="2794"/>
                    <a:pt x="2794" y="0"/>
                    <a:pt x="6350" y="0"/>
                  </a:cubicBezTo>
                  <a:close/>
                </a:path>
              </a:pathLst>
            </a:custGeom>
            <a:solidFill>
              <a:srgbClr val="5FCBEF"/>
            </a:solidFill>
          </p:spPr>
        </p:sp>
      </p:grpSp>
      <p:sp>
        <p:nvSpPr>
          <p:cNvPr id="6" name="Freeform 6"/>
          <p:cNvSpPr/>
          <p:nvPr/>
        </p:nvSpPr>
        <p:spPr>
          <a:xfrm>
            <a:off x="13772214" y="-12700"/>
            <a:ext cx="4511041" cy="10299668"/>
          </a:xfrm>
          <a:custGeom>
            <a:avLst/>
            <a:gdLst/>
            <a:ahLst/>
            <a:cxnLst/>
            <a:rect l="l" t="t" r="r" b="b"/>
            <a:pathLst>
              <a:path w="4511041" h="10299668">
                <a:moveTo>
                  <a:pt x="0" y="0"/>
                </a:moveTo>
                <a:lnTo>
                  <a:pt x="4511041" y="0"/>
                </a:lnTo>
                <a:lnTo>
                  <a:pt x="4511041" y="10299668"/>
                </a:lnTo>
                <a:lnTo>
                  <a:pt x="0" y="10299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4971898" y="-12700"/>
            <a:ext cx="3311340"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6348095" y="-12700"/>
            <a:ext cx="1935194" cy="10299668"/>
          </a:xfrm>
          <a:custGeom>
            <a:avLst/>
            <a:gdLst/>
            <a:ahLst/>
            <a:cxnLst/>
            <a:rect l="l" t="t" r="r" b="b"/>
            <a:pathLst>
              <a:path w="1935194" h="10299668">
                <a:moveTo>
                  <a:pt x="0" y="0"/>
                </a:moveTo>
                <a:lnTo>
                  <a:pt x="1935194" y="0"/>
                </a:lnTo>
                <a:lnTo>
                  <a:pt x="1935194" y="10299668"/>
                </a:lnTo>
                <a:lnTo>
                  <a:pt x="0" y="10299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Freeform 13"/>
          <p:cNvSpPr/>
          <p:nvPr/>
        </p:nvSpPr>
        <p:spPr>
          <a:xfrm>
            <a:off x="0" y="6019800"/>
            <a:ext cx="673132" cy="4267200"/>
          </a:xfrm>
          <a:custGeom>
            <a:avLst/>
            <a:gdLst/>
            <a:ahLst/>
            <a:cxnLst/>
            <a:rect l="l" t="t" r="r" b="b"/>
            <a:pathLst>
              <a:path w="673132" h="4267200">
                <a:moveTo>
                  <a:pt x="0" y="0"/>
                </a:moveTo>
                <a:lnTo>
                  <a:pt x="673132" y="0"/>
                </a:lnTo>
                <a:lnTo>
                  <a:pt x="673132" y="4267200"/>
                </a:lnTo>
                <a:lnTo>
                  <a:pt x="0" y="42672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nvGrpSpPr>
          <p:cNvPr id="15" name="Group 15"/>
          <p:cNvGrpSpPr/>
          <p:nvPr/>
        </p:nvGrpSpPr>
        <p:grpSpPr>
          <a:xfrm>
            <a:off x="2396040" y="1978818"/>
            <a:ext cx="11219973" cy="6329363"/>
            <a:chOff x="0" y="0"/>
            <a:chExt cx="14959964" cy="8439150"/>
          </a:xfrm>
        </p:grpSpPr>
        <p:sp>
          <p:nvSpPr>
            <p:cNvPr id="16" name="Freeform 16"/>
            <p:cNvSpPr/>
            <p:nvPr/>
          </p:nvSpPr>
          <p:spPr>
            <a:xfrm>
              <a:off x="0" y="0"/>
              <a:ext cx="14959964" cy="8439150"/>
            </a:xfrm>
            <a:custGeom>
              <a:avLst/>
              <a:gdLst/>
              <a:ahLst/>
              <a:cxnLst/>
              <a:rect l="l" t="t" r="r" b="b"/>
              <a:pathLst>
                <a:path w="14959964" h="8439150">
                  <a:moveTo>
                    <a:pt x="0" y="0"/>
                  </a:moveTo>
                  <a:lnTo>
                    <a:pt x="14959964" y="0"/>
                  </a:lnTo>
                  <a:lnTo>
                    <a:pt x="14959964" y="8439150"/>
                  </a:lnTo>
                  <a:lnTo>
                    <a:pt x="0" y="8439150"/>
                  </a:lnTo>
                  <a:lnTo>
                    <a:pt x="0" y="0"/>
                  </a:lnTo>
                  <a:close/>
                </a:path>
              </a:pathLst>
            </a:custGeom>
            <a:blipFill>
              <a:blip r:embed="rId18"/>
              <a:stretch>
                <a:fillRect t="-12723" b="-12723"/>
              </a:stretch>
            </a:blipFill>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3126">
            <a:off x="9733708" y="5143556"/>
            <a:ext cx="10474529" cy="0"/>
          </a:xfrm>
          <a:prstGeom prst="line">
            <a:avLst/>
          </a:prstGeom>
          <a:ln w="9525" cap="rnd">
            <a:solidFill>
              <a:srgbClr val="5FCBEF"/>
            </a:solidFill>
            <a:prstDash val="solid"/>
            <a:headEnd type="none" w="sm" len="sm"/>
            <a:tailEnd type="none" w="sm" len="sm"/>
          </a:ln>
        </p:spPr>
      </p:sp>
      <p:sp>
        <p:nvSpPr>
          <p:cNvPr id="3" name="AutoShape 3"/>
          <p:cNvSpPr/>
          <p:nvPr/>
        </p:nvSpPr>
        <p:spPr>
          <a:xfrm rot="3799">
            <a:off x="10401794" y="7904625"/>
            <a:ext cx="8617674"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40" cy="10299668"/>
            <a:chOff x="0" y="0"/>
            <a:chExt cx="6014720" cy="13732891"/>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4902"/>
              </a:srgbClr>
            </a:solidFill>
          </p:spPr>
        </p:sp>
      </p:grpSp>
      <p:grpSp>
        <p:nvGrpSpPr>
          <p:cNvPr id="6" name="Group 6"/>
          <p:cNvGrpSpPr/>
          <p:nvPr/>
        </p:nvGrpSpPr>
        <p:grpSpPr>
          <a:xfrm>
            <a:off x="14405163" y="-12700"/>
            <a:ext cx="3882866" cy="10299668"/>
            <a:chOff x="0" y="0"/>
            <a:chExt cx="5177155" cy="13732891"/>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468" cy="5715000"/>
            <a:chOff x="0" y="0"/>
            <a:chExt cx="6519291"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098"/>
              </a:srgbClr>
            </a:solidFill>
          </p:spPr>
        </p:sp>
      </p:grpSp>
      <p:grpSp>
        <p:nvGrpSpPr>
          <p:cNvPr id="10" name="Group 10"/>
          <p:cNvGrpSpPr/>
          <p:nvPr/>
        </p:nvGrpSpPr>
        <p:grpSpPr>
          <a:xfrm>
            <a:off x="14001750" y="-12700"/>
            <a:ext cx="4281488" cy="10299668"/>
            <a:chOff x="0" y="0"/>
            <a:chExt cx="5708651" cy="13732891"/>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412"/>
              </a:srgbClr>
            </a:solidFill>
          </p:spPr>
        </p:sp>
      </p:grpSp>
      <p:grpSp>
        <p:nvGrpSpPr>
          <p:cNvPr id="12" name="Group 12"/>
          <p:cNvGrpSpPr/>
          <p:nvPr/>
        </p:nvGrpSpPr>
        <p:grpSpPr>
          <a:xfrm>
            <a:off x="16348095" y="-12700"/>
            <a:ext cx="1935194" cy="10299668"/>
            <a:chOff x="0" y="0"/>
            <a:chExt cx="2580259" cy="13732891"/>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412"/>
              </a:srgbClr>
            </a:solidFill>
          </p:spPr>
        </p:sp>
      </p:grpSp>
      <p:grpSp>
        <p:nvGrpSpPr>
          <p:cNvPr id="14" name="Group 14"/>
          <p:cNvGrpSpPr/>
          <p:nvPr/>
        </p:nvGrpSpPr>
        <p:grpSpPr>
          <a:xfrm>
            <a:off x="16408499" y="-12700"/>
            <a:ext cx="1874711" cy="10299668"/>
            <a:chOff x="0" y="0"/>
            <a:chExt cx="2499615" cy="13732891"/>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69" cy="4902232"/>
            <a:chOff x="0" y="0"/>
            <a:chExt cx="3634359" cy="6536309"/>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098"/>
              </a:srgbClr>
            </a:solidFill>
          </p:spPr>
        </p:sp>
      </p:grpSp>
      <p:grpSp>
        <p:nvGrpSpPr>
          <p:cNvPr id="18" name="Group 18"/>
          <p:cNvGrpSpPr/>
          <p:nvPr/>
        </p:nvGrpSpPr>
        <p:grpSpPr>
          <a:xfrm>
            <a:off x="0" y="6019800"/>
            <a:ext cx="673132" cy="4267200"/>
            <a:chOff x="0" y="0"/>
            <a:chExt cx="897509"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412"/>
              </a:srgbClr>
            </a:solidFill>
          </p:spPr>
        </p:sp>
      </p:grpSp>
      <p:sp>
        <p:nvSpPr>
          <p:cNvPr id="20" name="TextBox 20"/>
          <p:cNvSpPr txBox="1"/>
          <p:nvPr/>
        </p:nvSpPr>
        <p:spPr>
          <a:xfrm>
            <a:off x="1064278" y="692846"/>
            <a:ext cx="5791641" cy="844450"/>
          </a:xfrm>
          <a:prstGeom prst="rect">
            <a:avLst/>
          </a:prstGeom>
        </p:spPr>
        <p:txBody>
          <a:bodyPr lIns="0" tIns="0" rIns="0" bIns="0" rtlCol="0" anchor="t">
            <a:spAutoFit/>
          </a:bodyPr>
          <a:lstStyle/>
          <a:p>
            <a:pPr algn="l">
              <a:lnSpc>
                <a:spcPts val="6910"/>
              </a:lnSpc>
            </a:pPr>
            <a:r>
              <a:rPr lang="en-US" sz="4800">
                <a:solidFill>
                  <a:srgbClr val="000000"/>
                </a:solidFill>
                <a:latin typeface="League Spartan"/>
              </a:rPr>
              <a:t>Outline</a:t>
            </a:r>
          </a:p>
        </p:txBody>
      </p:sp>
      <p:sp>
        <p:nvSpPr>
          <p:cNvPr id="21" name="TextBox 21"/>
          <p:cNvSpPr txBox="1"/>
          <p:nvPr/>
        </p:nvSpPr>
        <p:spPr>
          <a:xfrm>
            <a:off x="673132" y="2502789"/>
            <a:ext cx="7939800" cy="5276253"/>
          </a:xfrm>
          <a:prstGeom prst="rect">
            <a:avLst/>
          </a:prstGeom>
        </p:spPr>
        <p:txBody>
          <a:bodyPr lIns="0" tIns="0" rIns="0" bIns="0" rtlCol="0" anchor="t">
            <a:spAutoFit/>
          </a:bodyPr>
          <a:lstStyle/>
          <a:p>
            <a:pPr marL="1554480" lvl="2" indent="-518160" algn="just">
              <a:lnSpc>
                <a:spcPts val="5184"/>
              </a:lnSpc>
              <a:buFont typeface="Arial"/>
              <a:buChar char="⚬"/>
            </a:pPr>
            <a:r>
              <a:rPr lang="en-US" sz="3600" dirty="0">
                <a:solidFill>
                  <a:srgbClr val="000000"/>
                </a:solidFill>
                <a:latin typeface="Times New Roman"/>
              </a:rPr>
              <a:t>Problem statement</a:t>
            </a:r>
          </a:p>
          <a:p>
            <a:pPr marL="1554480" lvl="2" indent="-518160" algn="just">
              <a:lnSpc>
                <a:spcPts val="5184"/>
              </a:lnSpc>
              <a:buFont typeface="Arial"/>
              <a:buChar char="⚬"/>
            </a:pPr>
            <a:r>
              <a:rPr lang="en-US" sz="3600" dirty="0">
                <a:solidFill>
                  <a:srgbClr val="000000"/>
                </a:solidFill>
                <a:latin typeface="Times New Roman"/>
              </a:rPr>
              <a:t>Proposed system/solution</a:t>
            </a:r>
          </a:p>
          <a:p>
            <a:pPr marL="1554480" lvl="2" indent="-518160" algn="just">
              <a:lnSpc>
                <a:spcPts val="5184"/>
              </a:lnSpc>
              <a:buFont typeface="Arial"/>
              <a:buChar char="⚬"/>
            </a:pPr>
            <a:r>
              <a:rPr lang="en-US" sz="3600" dirty="0">
                <a:solidFill>
                  <a:srgbClr val="000000"/>
                </a:solidFill>
                <a:latin typeface="Times New Roman"/>
              </a:rPr>
              <a:t>System development approaches</a:t>
            </a:r>
          </a:p>
          <a:p>
            <a:pPr marL="1554480" lvl="2" indent="-518160" algn="just">
              <a:lnSpc>
                <a:spcPts val="5184"/>
              </a:lnSpc>
              <a:buFont typeface="Arial"/>
              <a:buChar char="⚬"/>
            </a:pPr>
            <a:r>
              <a:rPr lang="en-US" sz="3600" dirty="0">
                <a:solidFill>
                  <a:srgbClr val="000000"/>
                </a:solidFill>
                <a:latin typeface="Times New Roman"/>
              </a:rPr>
              <a:t>Algorithm and deployment</a:t>
            </a:r>
          </a:p>
          <a:p>
            <a:pPr marL="1554480" lvl="2" indent="-518160" algn="just">
              <a:lnSpc>
                <a:spcPts val="5184"/>
              </a:lnSpc>
              <a:buFont typeface="Arial"/>
              <a:buChar char="⚬"/>
            </a:pPr>
            <a:r>
              <a:rPr lang="en-US" sz="3600" dirty="0">
                <a:solidFill>
                  <a:srgbClr val="000000"/>
                </a:solidFill>
                <a:latin typeface="Times New Roman"/>
              </a:rPr>
              <a:t>Result</a:t>
            </a:r>
          </a:p>
          <a:p>
            <a:pPr marL="1554480" lvl="2" indent="-518160" algn="just">
              <a:lnSpc>
                <a:spcPts val="5184"/>
              </a:lnSpc>
              <a:buFont typeface="Arial"/>
              <a:buChar char="⚬"/>
            </a:pPr>
            <a:r>
              <a:rPr lang="en-US" sz="3600" dirty="0">
                <a:solidFill>
                  <a:srgbClr val="000000"/>
                </a:solidFill>
                <a:latin typeface="Times New Roman"/>
              </a:rPr>
              <a:t>Conclusion </a:t>
            </a:r>
          </a:p>
          <a:p>
            <a:pPr marL="1554480" lvl="2" indent="-518160" algn="just">
              <a:lnSpc>
                <a:spcPts val="5184"/>
              </a:lnSpc>
              <a:buFont typeface="Arial"/>
              <a:buChar char="⚬"/>
            </a:pPr>
            <a:r>
              <a:rPr lang="en-US" sz="3600" dirty="0">
                <a:solidFill>
                  <a:srgbClr val="000000"/>
                </a:solidFill>
                <a:latin typeface="Times New Roman"/>
              </a:rPr>
              <a:t>Reference </a:t>
            </a:r>
          </a:p>
          <a:p>
            <a:pPr marL="1554480" lvl="2" indent="-518160" algn="just">
              <a:lnSpc>
                <a:spcPts val="5184"/>
              </a:lnSpc>
              <a:buFont typeface="Arial"/>
              <a:buChar char="⚬"/>
            </a:pPr>
            <a:endParaRPr lang="en-US" sz="3600" dirty="0">
              <a:solidFill>
                <a:srgbClr val="000000"/>
              </a:solidFill>
              <a:latin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3126">
            <a:off x="9733708" y="5143556"/>
            <a:ext cx="10474529" cy="0"/>
          </a:xfrm>
          <a:prstGeom prst="line">
            <a:avLst/>
          </a:prstGeom>
          <a:ln w="9525" cap="rnd">
            <a:solidFill>
              <a:srgbClr val="5FCBEF"/>
            </a:solidFill>
            <a:prstDash val="solid"/>
            <a:headEnd type="none" w="sm" len="sm"/>
            <a:tailEnd type="none" w="sm" len="sm"/>
          </a:ln>
        </p:spPr>
      </p:sp>
      <p:sp>
        <p:nvSpPr>
          <p:cNvPr id="3" name="AutoShape 3"/>
          <p:cNvSpPr/>
          <p:nvPr/>
        </p:nvSpPr>
        <p:spPr>
          <a:xfrm rot="3799">
            <a:off x="10401794" y="7904625"/>
            <a:ext cx="8617674"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40" cy="10299668"/>
            <a:chOff x="0" y="0"/>
            <a:chExt cx="6014720" cy="13732891"/>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4902"/>
              </a:srgbClr>
            </a:solidFill>
          </p:spPr>
        </p:sp>
      </p:grpSp>
      <p:grpSp>
        <p:nvGrpSpPr>
          <p:cNvPr id="6" name="Group 6"/>
          <p:cNvGrpSpPr/>
          <p:nvPr/>
        </p:nvGrpSpPr>
        <p:grpSpPr>
          <a:xfrm>
            <a:off x="14405163" y="-12700"/>
            <a:ext cx="3882866" cy="10299668"/>
            <a:chOff x="0" y="0"/>
            <a:chExt cx="5177155" cy="13732891"/>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468" cy="5715000"/>
            <a:chOff x="0" y="0"/>
            <a:chExt cx="6519291"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098"/>
              </a:srgbClr>
            </a:solidFill>
          </p:spPr>
        </p:sp>
      </p:grpSp>
      <p:grpSp>
        <p:nvGrpSpPr>
          <p:cNvPr id="10" name="Group 10"/>
          <p:cNvGrpSpPr/>
          <p:nvPr/>
        </p:nvGrpSpPr>
        <p:grpSpPr>
          <a:xfrm>
            <a:off x="14001750" y="-12700"/>
            <a:ext cx="4281488" cy="10299668"/>
            <a:chOff x="0" y="0"/>
            <a:chExt cx="5708651" cy="13732891"/>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412"/>
              </a:srgbClr>
            </a:solidFill>
          </p:spPr>
        </p:sp>
      </p:grpSp>
      <p:grpSp>
        <p:nvGrpSpPr>
          <p:cNvPr id="12" name="Group 12"/>
          <p:cNvGrpSpPr/>
          <p:nvPr/>
        </p:nvGrpSpPr>
        <p:grpSpPr>
          <a:xfrm>
            <a:off x="16348095" y="-12700"/>
            <a:ext cx="1935194" cy="10299668"/>
            <a:chOff x="0" y="0"/>
            <a:chExt cx="2580259" cy="13732891"/>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412"/>
              </a:srgbClr>
            </a:solidFill>
          </p:spPr>
        </p:sp>
      </p:grpSp>
      <p:grpSp>
        <p:nvGrpSpPr>
          <p:cNvPr id="14" name="Group 14"/>
          <p:cNvGrpSpPr/>
          <p:nvPr/>
        </p:nvGrpSpPr>
        <p:grpSpPr>
          <a:xfrm>
            <a:off x="16408499" y="-12700"/>
            <a:ext cx="1874711" cy="10299668"/>
            <a:chOff x="0" y="0"/>
            <a:chExt cx="2499615" cy="13732891"/>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69" cy="4902232"/>
            <a:chOff x="0" y="0"/>
            <a:chExt cx="3634359" cy="6536309"/>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098"/>
              </a:srgbClr>
            </a:solidFill>
          </p:spPr>
        </p:sp>
      </p:grpSp>
      <p:grpSp>
        <p:nvGrpSpPr>
          <p:cNvPr id="18" name="Group 18"/>
          <p:cNvGrpSpPr/>
          <p:nvPr/>
        </p:nvGrpSpPr>
        <p:grpSpPr>
          <a:xfrm>
            <a:off x="0" y="6019800"/>
            <a:ext cx="673132" cy="4267200"/>
            <a:chOff x="0" y="0"/>
            <a:chExt cx="897509"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412"/>
              </a:srgbClr>
            </a:solidFill>
          </p:spPr>
        </p:sp>
      </p:grpSp>
      <p:sp>
        <p:nvSpPr>
          <p:cNvPr id="22" name="TextBox 22"/>
          <p:cNvSpPr txBox="1"/>
          <p:nvPr/>
        </p:nvSpPr>
        <p:spPr>
          <a:xfrm>
            <a:off x="958866" y="1357751"/>
            <a:ext cx="14884367" cy="1767518"/>
          </a:xfrm>
          <a:prstGeom prst="rect">
            <a:avLst/>
          </a:prstGeom>
        </p:spPr>
        <p:txBody>
          <a:bodyPr lIns="0" tIns="0" rIns="0" bIns="0" rtlCol="0" anchor="t">
            <a:spAutoFit/>
          </a:bodyPr>
          <a:lstStyle/>
          <a:p>
            <a:pPr algn="l">
              <a:lnSpc>
                <a:spcPts val="7111"/>
              </a:lnSpc>
            </a:pPr>
            <a:r>
              <a:rPr lang="en-US" sz="4939">
                <a:solidFill>
                  <a:srgbClr val="000000"/>
                </a:solidFill>
                <a:latin typeface="League Spartan"/>
              </a:rPr>
              <a:t>Problem statement</a:t>
            </a:r>
          </a:p>
          <a:p>
            <a:pPr algn="l">
              <a:lnSpc>
                <a:spcPts val="7111"/>
              </a:lnSpc>
            </a:pPr>
            <a:endParaRPr lang="en-US" sz="4939">
              <a:solidFill>
                <a:srgbClr val="000000"/>
              </a:solidFill>
              <a:latin typeface="League Spartan"/>
            </a:endParaRPr>
          </a:p>
        </p:txBody>
      </p:sp>
      <p:sp>
        <p:nvSpPr>
          <p:cNvPr id="20" name="TextBox 19">
            <a:extLst>
              <a:ext uri="{FF2B5EF4-FFF2-40B4-BE49-F238E27FC236}">
                <a16:creationId xmlns:a16="http://schemas.microsoft.com/office/drawing/2014/main" id="{9BF25335-D423-70F8-330F-BBCC88712579}"/>
              </a:ext>
            </a:extLst>
          </p:cNvPr>
          <p:cNvSpPr txBox="1"/>
          <p:nvPr/>
        </p:nvSpPr>
        <p:spPr>
          <a:xfrm>
            <a:off x="9201150" y="4229100"/>
            <a:ext cx="1828800" cy="1828800"/>
          </a:xfrm>
          <a:prstGeom prst="rect">
            <a:avLst/>
          </a:prstGeom>
          <a:noFill/>
        </p:spPr>
        <p:txBody>
          <a:bodyPr wrap="square" rtlCol="0">
            <a:spAutoFit/>
          </a:bodyPr>
          <a:lstStyle/>
          <a:p>
            <a:pPr algn="l"/>
            <a:endParaRPr lang="en-US" dirty="0"/>
          </a:p>
        </p:txBody>
      </p:sp>
      <p:sp>
        <p:nvSpPr>
          <p:cNvPr id="23" name="TextBox 22">
            <a:extLst>
              <a:ext uri="{FF2B5EF4-FFF2-40B4-BE49-F238E27FC236}">
                <a16:creationId xmlns:a16="http://schemas.microsoft.com/office/drawing/2014/main" id="{C7632C55-826F-DEB3-625F-16AFDFC5AA2A}"/>
              </a:ext>
            </a:extLst>
          </p:cNvPr>
          <p:cNvSpPr txBox="1"/>
          <p:nvPr/>
        </p:nvSpPr>
        <p:spPr>
          <a:xfrm>
            <a:off x="1095140" y="3612502"/>
            <a:ext cx="14049610" cy="2709460"/>
          </a:xfrm>
          <a:prstGeom prst="rect">
            <a:avLst/>
          </a:prstGeom>
        </p:spPr>
        <p:txBody>
          <a:bodyPr lIns="0" tIns="0" rIns="0" bIns="0" rtlCol="0" anchor="t">
            <a:spAutoFit/>
          </a:bodyPr>
          <a:lstStyle>
            <a:defPPr>
              <a:defRPr lang="en-US"/>
            </a:defPPr>
            <a:lvl1pPr algn="just">
              <a:lnSpc>
                <a:spcPts val="4320"/>
              </a:lnSpc>
              <a:defRPr sz="3000">
                <a:solidFill>
                  <a:srgbClr val="000000"/>
                </a:solidFill>
                <a:latin typeface="Times New Roman"/>
              </a:defRPr>
            </a:lvl1pPr>
            <a:lvl4pPr marL="1181100" lvl="3" indent="-295275" algn="just">
              <a:lnSpc>
                <a:spcPts val="4320"/>
              </a:lnSpc>
              <a:buFont typeface="Arial"/>
              <a:buChar char="￭"/>
              <a:defRPr sz="3000">
                <a:solidFill>
                  <a:srgbClr val="000000"/>
                </a:solidFill>
                <a:latin typeface="Times New Roman"/>
              </a:defRPr>
            </a:lvl4pPr>
          </a:lstStyle>
          <a:p>
            <a:r>
              <a:rPr lang="en-US" dirty="0"/>
              <a:t>               The objective of this project is to develop a machine learning model that can accurately predict the quality of wine based on various physicochemical properties. The dataset consists of features such as acidity, pH level, alcohol content, and more, which influence the perceived quality of wine.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3126">
            <a:off x="9733708" y="5143556"/>
            <a:ext cx="10474529" cy="0"/>
          </a:xfrm>
          <a:prstGeom prst="line">
            <a:avLst/>
          </a:prstGeom>
          <a:ln w="9525" cap="rnd">
            <a:solidFill>
              <a:srgbClr val="5FCBEF"/>
            </a:solidFill>
            <a:prstDash val="solid"/>
            <a:headEnd type="none" w="sm" len="sm"/>
            <a:tailEnd type="none" w="sm" len="sm"/>
          </a:ln>
        </p:spPr>
      </p:sp>
      <p:sp>
        <p:nvSpPr>
          <p:cNvPr id="3" name="AutoShape 3"/>
          <p:cNvSpPr/>
          <p:nvPr/>
        </p:nvSpPr>
        <p:spPr>
          <a:xfrm rot="3799">
            <a:off x="10401794" y="7904625"/>
            <a:ext cx="8617674"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40" cy="10299668"/>
            <a:chOff x="0" y="0"/>
            <a:chExt cx="6014720" cy="13732891"/>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4902"/>
              </a:srgbClr>
            </a:solidFill>
          </p:spPr>
        </p:sp>
      </p:grpSp>
      <p:grpSp>
        <p:nvGrpSpPr>
          <p:cNvPr id="6" name="Group 6"/>
          <p:cNvGrpSpPr/>
          <p:nvPr/>
        </p:nvGrpSpPr>
        <p:grpSpPr>
          <a:xfrm>
            <a:off x="14405163" y="-12700"/>
            <a:ext cx="3882866" cy="10299668"/>
            <a:chOff x="0" y="0"/>
            <a:chExt cx="5177155" cy="13732891"/>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468" cy="5715000"/>
            <a:chOff x="0" y="0"/>
            <a:chExt cx="6519291"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098"/>
              </a:srgbClr>
            </a:solidFill>
          </p:spPr>
        </p:sp>
      </p:grpSp>
      <p:grpSp>
        <p:nvGrpSpPr>
          <p:cNvPr id="10" name="Group 10"/>
          <p:cNvGrpSpPr/>
          <p:nvPr/>
        </p:nvGrpSpPr>
        <p:grpSpPr>
          <a:xfrm>
            <a:off x="14001750" y="-12700"/>
            <a:ext cx="4281488" cy="10299668"/>
            <a:chOff x="0" y="0"/>
            <a:chExt cx="5708651" cy="13732891"/>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412"/>
              </a:srgbClr>
            </a:solidFill>
          </p:spPr>
        </p:sp>
      </p:grpSp>
      <p:grpSp>
        <p:nvGrpSpPr>
          <p:cNvPr id="12" name="Group 12"/>
          <p:cNvGrpSpPr/>
          <p:nvPr/>
        </p:nvGrpSpPr>
        <p:grpSpPr>
          <a:xfrm>
            <a:off x="16348095" y="-12700"/>
            <a:ext cx="1935194" cy="10299668"/>
            <a:chOff x="0" y="0"/>
            <a:chExt cx="2580259" cy="13732891"/>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412"/>
              </a:srgbClr>
            </a:solidFill>
          </p:spPr>
        </p:sp>
      </p:grpSp>
      <p:grpSp>
        <p:nvGrpSpPr>
          <p:cNvPr id="14" name="Group 14"/>
          <p:cNvGrpSpPr/>
          <p:nvPr/>
        </p:nvGrpSpPr>
        <p:grpSpPr>
          <a:xfrm>
            <a:off x="16408499" y="-12700"/>
            <a:ext cx="1874711" cy="10299668"/>
            <a:chOff x="0" y="0"/>
            <a:chExt cx="2499615" cy="13732891"/>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69" cy="4902232"/>
            <a:chOff x="0" y="0"/>
            <a:chExt cx="3634359" cy="6536309"/>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098"/>
              </a:srgbClr>
            </a:solidFill>
          </p:spPr>
        </p:sp>
      </p:grpSp>
      <p:grpSp>
        <p:nvGrpSpPr>
          <p:cNvPr id="18" name="Group 18"/>
          <p:cNvGrpSpPr/>
          <p:nvPr/>
        </p:nvGrpSpPr>
        <p:grpSpPr>
          <a:xfrm>
            <a:off x="0" y="6019800"/>
            <a:ext cx="673132" cy="4267200"/>
            <a:chOff x="0" y="0"/>
            <a:chExt cx="897509"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412"/>
              </a:srgbClr>
            </a:solidFill>
          </p:spPr>
        </p:sp>
      </p:grpSp>
      <p:sp>
        <p:nvSpPr>
          <p:cNvPr id="20" name="TextBox 20"/>
          <p:cNvSpPr txBox="1"/>
          <p:nvPr/>
        </p:nvSpPr>
        <p:spPr>
          <a:xfrm>
            <a:off x="12977434" y="8907738"/>
            <a:ext cx="842100" cy="656250"/>
          </a:xfrm>
          <a:prstGeom prst="rect">
            <a:avLst/>
          </a:prstGeom>
        </p:spPr>
        <p:txBody>
          <a:bodyPr lIns="0" tIns="0" rIns="0" bIns="0" rtlCol="0" anchor="t">
            <a:spAutoFit/>
          </a:bodyPr>
          <a:lstStyle/>
          <a:p>
            <a:pPr algn="ctr">
              <a:lnSpc>
                <a:spcPts val="4320"/>
              </a:lnSpc>
            </a:pPr>
            <a:r>
              <a:rPr lang="en-US" sz="3000">
                <a:solidFill>
                  <a:srgbClr val="000000"/>
                </a:solidFill>
                <a:latin typeface="Times New Roman"/>
              </a:rPr>
              <a:t>4</a:t>
            </a:r>
          </a:p>
        </p:txBody>
      </p:sp>
      <p:sp>
        <p:nvSpPr>
          <p:cNvPr id="21" name="TextBox 21"/>
          <p:cNvSpPr txBox="1"/>
          <p:nvPr/>
        </p:nvSpPr>
        <p:spPr>
          <a:xfrm>
            <a:off x="673132" y="471202"/>
            <a:ext cx="13008900" cy="844450"/>
          </a:xfrm>
          <a:prstGeom prst="rect">
            <a:avLst/>
          </a:prstGeom>
        </p:spPr>
        <p:txBody>
          <a:bodyPr lIns="0" tIns="0" rIns="0" bIns="0" rtlCol="0" anchor="t">
            <a:spAutoFit/>
          </a:bodyPr>
          <a:lstStyle/>
          <a:p>
            <a:pPr algn="l">
              <a:lnSpc>
                <a:spcPts val="6910"/>
              </a:lnSpc>
            </a:pPr>
            <a:r>
              <a:rPr lang="en-US" sz="4800">
                <a:solidFill>
                  <a:srgbClr val="000000"/>
                </a:solidFill>
                <a:latin typeface="League Spartan"/>
              </a:rPr>
              <a:t>Proposed system / solution </a:t>
            </a:r>
          </a:p>
        </p:txBody>
      </p:sp>
      <p:sp>
        <p:nvSpPr>
          <p:cNvPr id="22" name="TextBox 22"/>
          <p:cNvSpPr txBox="1"/>
          <p:nvPr/>
        </p:nvSpPr>
        <p:spPr>
          <a:xfrm>
            <a:off x="938563" y="2100054"/>
            <a:ext cx="13647470" cy="6569491"/>
          </a:xfrm>
          <a:prstGeom prst="rect">
            <a:avLst/>
          </a:prstGeom>
        </p:spPr>
        <p:txBody>
          <a:bodyPr lIns="0" tIns="0" rIns="0" bIns="0" rtlCol="0" anchor="t">
            <a:spAutoFit/>
          </a:bodyPr>
          <a:lstStyle/>
          <a:p>
            <a:pPr algn="just">
              <a:lnSpc>
                <a:spcPts val="4320"/>
              </a:lnSpc>
            </a:pPr>
            <a:r>
              <a:rPr lang="en-US" sz="3000" dirty="0">
                <a:solidFill>
                  <a:srgbClr val="000000"/>
                </a:solidFill>
                <a:latin typeface="Times New Roman"/>
              </a:rPr>
              <a:t>1.Data Collection: </a:t>
            </a:r>
          </a:p>
          <a:p>
            <a:pPr algn="just">
              <a:lnSpc>
                <a:spcPts val="4320"/>
              </a:lnSpc>
            </a:pPr>
            <a:r>
              <a:rPr lang="en-US" sz="3000" dirty="0">
                <a:solidFill>
                  <a:srgbClr val="000000"/>
                </a:solidFill>
                <a:latin typeface="Times New Roman"/>
              </a:rPr>
              <a:t>            Gather a diverse dataset containing various attributes of wines such as chemical composition (e.g., fixed acidity, volatile acidity, citric acid), physical properties (e.g., pH, density), and sensory characteristics) </a:t>
            </a:r>
          </a:p>
          <a:p>
            <a:pPr algn="just">
              <a:lnSpc>
                <a:spcPts val="4320"/>
              </a:lnSpc>
            </a:pPr>
            <a:endParaRPr lang="en-US" sz="3000" dirty="0">
              <a:solidFill>
                <a:srgbClr val="000000"/>
              </a:solidFill>
              <a:latin typeface="Times New Roman"/>
            </a:endParaRPr>
          </a:p>
          <a:p>
            <a:pPr algn="just">
              <a:lnSpc>
                <a:spcPts val="4320"/>
              </a:lnSpc>
            </a:pPr>
            <a:r>
              <a:rPr lang="en-US" sz="3000" dirty="0">
                <a:solidFill>
                  <a:srgbClr val="000000"/>
                </a:solidFill>
                <a:latin typeface="Times New Roman"/>
              </a:rPr>
              <a:t>2.Data Preprocessing: </a:t>
            </a:r>
          </a:p>
          <a:p>
            <a:pPr algn="just">
              <a:lnSpc>
                <a:spcPts val="4320"/>
              </a:lnSpc>
            </a:pPr>
            <a:r>
              <a:rPr lang="en-US" sz="3000" dirty="0">
                <a:solidFill>
                  <a:srgbClr val="000000"/>
                </a:solidFill>
                <a:latin typeface="Times New Roman"/>
              </a:rPr>
              <a:t>            Clean the dataset by handling missing values, removing outliers, and normalizing or scaling the features to ensure uniformity across different scales.</a:t>
            </a:r>
          </a:p>
          <a:p>
            <a:pPr algn="just">
              <a:lnSpc>
                <a:spcPts val="4320"/>
              </a:lnSpc>
            </a:pPr>
            <a:endParaRPr lang="en-US" sz="3000" dirty="0">
              <a:solidFill>
                <a:srgbClr val="000000"/>
              </a:solidFill>
              <a:latin typeface="Times New Roman"/>
            </a:endParaRPr>
          </a:p>
          <a:p>
            <a:pPr algn="just">
              <a:lnSpc>
                <a:spcPts val="4320"/>
              </a:lnSpc>
            </a:pPr>
            <a:r>
              <a:rPr lang="en-US" sz="3000" dirty="0">
                <a:solidFill>
                  <a:srgbClr val="000000"/>
                </a:solidFill>
                <a:latin typeface="Times New Roman"/>
              </a:rPr>
              <a:t>3.Feature Engineering:</a:t>
            </a:r>
          </a:p>
          <a:p>
            <a:pPr algn="just">
              <a:lnSpc>
                <a:spcPts val="4320"/>
              </a:lnSpc>
            </a:pPr>
            <a:r>
              <a:rPr lang="en-US" sz="3000" dirty="0">
                <a:solidFill>
                  <a:srgbClr val="000000"/>
                </a:solidFill>
                <a:latin typeface="Times New Roman"/>
              </a:rPr>
              <a:t>            Extract meaningful features from the dataset that are highly correlated with wine quality.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3126">
            <a:off x="9733708" y="5143556"/>
            <a:ext cx="10474529" cy="0"/>
          </a:xfrm>
          <a:prstGeom prst="line">
            <a:avLst/>
          </a:prstGeom>
          <a:ln w="9525" cap="rnd">
            <a:solidFill>
              <a:srgbClr val="5FCBEF"/>
            </a:solidFill>
            <a:prstDash val="solid"/>
            <a:headEnd type="none" w="sm" len="sm"/>
            <a:tailEnd type="none" w="sm" len="sm"/>
          </a:ln>
        </p:spPr>
      </p:sp>
      <p:sp>
        <p:nvSpPr>
          <p:cNvPr id="3" name="AutoShape 3"/>
          <p:cNvSpPr/>
          <p:nvPr/>
        </p:nvSpPr>
        <p:spPr>
          <a:xfrm rot="3799">
            <a:off x="10401794" y="7904625"/>
            <a:ext cx="8617674"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40" cy="10299668"/>
            <a:chOff x="0" y="0"/>
            <a:chExt cx="6014720" cy="13732891"/>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4902"/>
              </a:srgbClr>
            </a:solidFill>
          </p:spPr>
        </p:sp>
      </p:grpSp>
      <p:grpSp>
        <p:nvGrpSpPr>
          <p:cNvPr id="6" name="Group 6"/>
          <p:cNvGrpSpPr/>
          <p:nvPr/>
        </p:nvGrpSpPr>
        <p:grpSpPr>
          <a:xfrm>
            <a:off x="14405163" y="-12700"/>
            <a:ext cx="3882866" cy="10299668"/>
            <a:chOff x="0" y="0"/>
            <a:chExt cx="5177155" cy="13732891"/>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468" cy="5715000"/>
            <a:chOff x="0" y="0"/>
            <a:chExt cx="6519291"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098"/>
              </a:srgbClr>
            </a:solidFill>
          </p:spPr>
        </p:sp>
      </p:grpSp>
      <p:grpSp>
        <p:nvGrpSpPr>
          <p:cNvPr id="10" name="Group 10"/>
          <p:cNvGrpSpPr/>
          <p:nvPr/>
        </p:nvGrpSpPr>
        <p:grpSpPr>
          <a:xfrm>
            <a:off x="14001750" y="-12700"/>
            <a:ext cx="4281488" cy="10299668"/>
            <a:chOff x="0" y="0"/>
            <a:chExt cx="5708651" cy="13732891"/>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412"/>
              </a:srgbClr>
            </a:solidFill>
          </p:spPr>
        </p:sp>
      </p:grpSp>
      <p:grpSp>
        <p:nvGrpSpPr>
          <p:cNvPr id="12" name="Group 12"/>
          <p:cNvGrpSpPr/>
          <p:nvPr/>
        </p:nvGrpSpPr>
        <p:grpSpPr>
          <a:xfrm>
            <a:off x="16348095" y="-12700"/>
            <a:ext cx="1935194" cy="10299668"/>
            <a:chOff x="0" y="0"/>
            <a:chExt cx="2580259" cy="13732891"/>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412"/>
              </a:srgbClr>
            </a:solidFill>
          </p:spPr>
        </p:sp>
      </p:grpSp>
      <p:grpSp>
        <p:nvGrpSpPr>
          <p:cNvPr id="14" name="Group 14"/>
          <p:cNvGrpSpPr/>
          <p:nvPr/>
        </p:nvGrpSpPr>
        <p:grpSpPr>
          <a:xfrm>
            <a:off x="16408499" y="-12700"/>
            <a:ext cx="1874711" cy="10299668"/>
            <a:chOff x="0" y="0"/>
            <a:chExt cx="2499615" cy="13732891"/>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69" cy="4902232"/>
            <a:chOff x="0" y="0"/>
            <a:chExt cx="3634359" cy="6536309"/>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098"/>
              </a:srgbClr>
            </a:solidFill>
          </p:spPr>
        </p:sp>
      </p:grpSp>
      <p:grpSp>
        <p:nvGrpSpPr>
          <p:cNvPr id="18" name="Group 18"/>
          <p:cNvGrpSpPr/>
          <p:nvPr/>
        </p:nvGrpSpPr>
        <p:grpSpPr>
          <a:xfrm>
            <a:off x="0" y="6019800"/>
            <a:ext cx="673132" cy="4267200"/>
            <a:chOff x="0" y="0"/>
            <a:chExt cx="897509"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412"/>
              </a:srgbClr>
            </a:solidFill>
          </p:spPr>
        </p:sp>
      </p:grpSp>
      <p:sp>
        <p:nvSpPr>
          <p:cNvPr id="20" name="TextBox 20"/>
          <p:cNvSpPr txBox="1"/>
          <p:nvPr/>
        </p:nvSpPr>
        <p:spPr>
          <a:xfrm>
            <a:off x="12977434" y="8907738"/>
            <a:ext cx="842100" cy="656250"/>
          </a:xfrm>
          <a:prstGeom prst="rect">
            <a:avLst/>
          </a:prstGeom>
        </p:spPr>
        <p:txBody>
          <a:bodyPr lIns="0" tIns="0" rIns="0" bIns="0" rtlCol="0" anchor="t">
            <a:spAutoFit/>
          </a:bodyPr>
          <a:lstStyle/>
          <a:p>
            <a:pPr algn="r">
              <a:lnSpc>
                <a:spcPts val="4320"/>
              </a:lnSpc>
            </a:pPr>
            <a:r>
              <a:rPr lang="en-US" sz="3000">
                <a:solidFill>
                  <a:srgbClr val="000000"/>
                </a:solidFill>
                <a:latin typeface="Times New Roman"/>
              </a:rPr>
              <a:t>5</a:t>
            </a:r>
          </a:p>
        </p:txBody>
      </p:sp>
      <p:sp>
        <p:nvSpPr>
          <p:cNvPr id="21" name="TextBox 21"/>
          <p:cNvSpPr txBox="1"/>
          <p:nvPr/>
        </p:nvSpPr>
        <p:spPr>
          <a:xfrm>
            <a:off x="841525" y="639851"/>
            <a:ext cx="13563600" cy="844450"/>
          </a:xfrm>
          <a:prstGeom prst="rect">
            <a:avLst/>
          </a:prstGeom>
        </p:spPr>
        <p:txBody>
          <a:bodyPr lIns="0" tIns="0" rIns="0" bIns="0" rtlCol="0" anchor="t">
            <a:spAutoFit/>
          </a:bodyPr>
          <a:lstStyle/>
          <a:p>
            <a:pPr algn="l">
              <a:lnSpc>
                <a:spcPts val="6910"/>
              </a:lnSpc>
            </a:pPr>
            <a:r>
              <a:rPr lang="en-US" sz="4800" dirty="0">
                <a:solidFill>
                  <a:srgbClr val="000000"/>
                </a:solidFill>
                <a:latin typeface="League Spartan"/>
              </a:rPr>
              <a:t>Proposed system /solution (</a:t>
            </a:r>
            <a:r>
              <a:rPr lang="en-US" sz="4800" dirty="0" err="1">
                <a:solidFill>
                  <a:srgbClr val="000000"/>
                </a:solidFill>
                <a:latin typeface="League Spartan"/>
              </a:rPr>
              <a:t>contd</a:t>
            </a:r>
            <a:r>
              <a:rPr lang="en-US" sz="4800" dirty="0">
                <a:solidFill>
                  <a:srgbClr val="000000"/>
                </a:solidFill>
                <a:latin typeface="League Spartan"/>
              </a:rPr>
              <a:t>….)</a:t>
            </a:r>
          </a:p>
        </p:txBody>
      </p:sp>
      <p:sp>
        <p:nvSpPr>
          <p:cNvPr id="22" name="TextBox 22"/>
          <p:cNvSpPr txBox="1"/>
          <p:nvPr/>
        </p:nvSpPr>
        <p:spPr>
          <a:xfrm>
            <a:off x="1028700" y="2069444"/>
            <a:ext cx="16583817" cy="8095742"/>
          </a:xfrm>
          <a:prstGeom prst="rect">
            <a:avLst/>
          </a:prstGeom>
        </p:spPr>
        <p:txBody>
          <a:bodyPr lIns="0" tIns="0" rIns="0" bIns="0" rtlCol="0" anchor="t">
            <a:spAutoFit/>
          </a:bodyPr>
          <a:lstStyle/>
          <a:p>
            <a:pPr algn="just">
              <a:lnSpc>
                <a:spcPts val="5250"/>
              </a:lnSpc>
            </a:pPr>
            <a:r>
              <a:rPr lang="en-US" sz="3646" dirty="0">
                <a:solidFill>
                  <a:srgbClr val="000000"/>
                </a:solidFill>
                <a:latin typeface="Times New Roman"/>
              </a:rPr>
              <a:t>        </a:t>
            </a:r>
          </a:p>
          <a:p>
            <a:pPr algn="just">
              <a:lnSpc>
                <a:spcPts val="5250"/>
              </a:lnSpc>
            </a:pPr>
            <a:r>
              <a:rPr lang="en-US" sz="3646" dirty="0">
                <a:solidFill>
                  <a:srgbClr val="000000"/>
                </a:solidFill>
                <a:latin typeface="Times New Roman"/>
              </a:rPr>
              <a:t>       Train the model on a labeled dataset using techniques like mini-batch stochastic gradient descent or Adam optimizer.</a:t>
            </a:r>
          </a:p>
          <a:p>
            <a:pPr algn="just">
              <a:lnSpc>
                <a:spcPts val="5250"/>
              </a:lnSpc>
            </a:pPr>
            <a:endParaRPr lang="en-US" sz="3646" dirty="0">
              <a:solidFill>
                <a:srgbClr val="000000"/>
              </a:solidFill>
              <a:latin typeface="Times New Roman"/>
            </a:endParaRPr>
          </a:p>
          <a:p>
            <a:pPr algn="just">
              <a:lnSpc>
                <a:spcPts val="5250"/>
              </a:lnSpc>
            </a:pPr>
            <a:r>
              <a:rPr lang="en-US" sz="3646" dirty="0">
                <a:solidFill>
                  <a:srgbClr val="000000"/>
                </a:solidFill>
                <a:latin typeface="Times New Roman"/>
              </a:rPr>
              <a:t>         </a:t>
            </a:r>
          </a:p>
          <a:p>
            <a:pPr algn="just">
              <a:lnSpc>
                <a:spcPts val="5250"/>
              </a:lnSpc>
            </a:pPr>
            <a:r>
              <a:rPr lang="en-US" sz="3646" dirty="0">
                <a:solidFill>
                  <a:srgbClr val="000000"/>
                </a:solidFill>
                <a:latin typeface="Times New Roman"/>
              </a:rPr>
              <a:t>       Fine-tune pre-trained models (e.g., BERT) on your specific sentiment analysis task to improve performance further.</a:t>
            </a:r>
          </a:p>
          <a:p>
            <a:pPr algn="just">
              <a:lnSpc>
                <a:spcPts val="5250"/>
              </a:lnSpc>
            </a:pPr>
            <a:r>
              <a:rPr lang="en-US" sz="3646" dirty="0">
                <a:solidFill>
                  <a:srgbClr val="000000"/>
                </a:solidFill>
                <a:latin typeface="Times New Roman"/>
              </a:rPr>
              <a:t>          </a:t>
            </a:r>
          </a:p>
          <a:p>
            <a:pPr algn="just">
              <a:lnSpc>
                <a:spcPts val="5250"/>
              </a:lnSpc>
            </a:pPr>
            <a:r>
              <a:rPr lang="en-US" sz="3646" dirty="0">
                <a:solidFill>
                  <a:srgbClr val="000000"/>
                </a:solidFill>
                <a:latin typeface="Times New Roman"/>
              </a:rPr>
              <a:t>        Assess the model’s performance on a separate validation or test set to ensure it generalizes well to unseen data.</a:t>
            </a:r>
          </a:p>
          <a:p>
            <a:pPr algn="just">
              <a:lnSpc>
                <a:spcPts val="5250"/>
              </a:lnSpc>
            </a:pPr>
            <a:endParaRPr lang="en-US" sz="3646" dirty="0">
              <a:solidFill>
                <a:srgbClr val="000000"/>
              </a:solidFill>
              <a:latin typeface="Times New Roman"/>
            </a:endParaRPr>
          </a:p>
          <a:p>
            <a:pPr algn="just">
              <a:lnSpc>
                <a:spcPts val="5250"/>
              </a:lnSpc>
            </a:pPr>
            <a:endParaRPr lang="en-US" sz="3646" dirty="0">
              <a:solidFill>
                <a:srgbClr val="000000"/>
              </a:solidFill>
              <a:latin typeface="Times New Roman"/>
            </a:endParaRPr>
          </a:p>
        </p:txBody>
      </p:sp>
      <p:sp>
        <p:nvSpPr>
          <p:cNvPr id="23" name="TextBox 23"/>
          <p:cNvSpPr txBox="1"/>
          <p:nvPr/>
        </p:nvSpPr>
        <p:spPr>
          <a:xfrm>
            <a:off x="-7264528" y="6967593"/>
            <a:ext cx="18288058" cy="563880"/>
          </a:xfrm>
          <a:prstGeom prst="rect">
            <a:avLst/>
          </a:prstGeom>
        </p:spPr>
        <p:txBody>
          <a:bodyPr lIns="0" tIns="0" rIns="0" bIns="0" rtlCol="0" anchor="t">
            <a:spAutoFit/>
          </a:bodyPr>
          <a:lstStyle>
            <a:defPPr>
              <a:defRPr lang="en-US"/>
            </a:defPPr>
            <a:lvl1pPr algn="ctr">
              <a:lnSpc>
                <a:spcPts val="4759"/>
              </a:lnSpc>
              <a:defRPr sz="3600">
                <a:solidFill>
                  <a:srgbClr val="000000"/>
                </a:solidFill>
                <a:latin typeface="Times New Roman" panose="02020603050405020304" pitchFamily="18" charset="0"/>
                <a:cs typeface="Times New Roman" panose="02020603050405020304" pitchFamily="18" charset="0"/>
              </a:defRPr>
            </a:lvl1pPr>
          </a:lstStyle>
          <a:p>
            <a:r>
              <a:rPr lang="en-US"/>
              <a:t>     6.Evaluation:</a:t>
            </a:r>
          </a:p>
        </p:txBody>
      </p:sp>
      <p:sp>
        <p:nvSpPr>
          <p:cNvPr id="24" name="TextBox 24"/>
          <p:cNvSpPr txBox="1"/>
          <p:nvPr/>
        </p:nvSpPr>
        <p:spPr>
          <a:xfrm>
            <a:off x="-5384998" y="4820920"/>
            <a:ext cx="14528998" cy="563880"/>
          </a:xfrm>
          <a:prstGeom prst="rect">
            <a:avLst/>
          </a:prstGeom>
        </p:spPr>
        <p:txBody>
          <a:bodyPr lIns="0" tIns="0" rIns="0" bIns="0" rtlCol="0" anchor="t">
            <a:spAutoFit/>
          </a:bodyPr>
          <a:lstStyle>
            <a:defPPr>
              <a:defRPr lang="en-US"/>
            </a:defPPr>
            <a:lvl1pPr algn="ctr">
              <a:lnSpc>
                <a:spcPts val="4759"/>
              </a:lnSpc>
              <a:defRPr sz="3600">
                <a:solidFill>
                  <a:srgbClr val="000000"/>
                </a:solidFill>
                <a:latin typeface="Times New Roman" panose="02020603050405020304" pitchFamily="18" charset="0"/>
                <a:cs typeface="Times New Roman" panose="02020603050405020304" pitchFamily="18" charset="0"/>
              </a:defRPr>
            </a:lvl1pPr>
          </a:lstStyle>
          <a:p>
            <a:r>
              <a:rPr lang="en-US" dirty="0"/>
              <a:t>     5.Fine Tuning :</a:t>
            </a:r>
          </a:p>
        </p:txBody>
      </p:sp>
      <p:sp>
        <p:nvSpPr>
          <p:cNvPr id="25" name="TextBox 25"/>
          <p:cNvSpPr txBox="1"/>
          <p:nvPr/>
        </p:nvSpPr>
        <p:spPr>
          <a:xfrm>
            <a:off x="-738785" y="2164694"/>
            <a:ext cx="5236571" cy="563880"/>
          </a:xfrm>
          <a:prstGeom prst="rect">
            <a:avLst/>
          </a:prstGeom>
        </p:spPr>
        <p:txBody>
          <a:bodyPr lIns="0" tIns="0" rIns="0" bIns="0" rtlCol="0" anchor="t">
            <a:spAutoFit/>
          </a:bodyPr>
          <a:lstStyle>
            <a:defPPr>
              <a:defRPr lang="en-US"/>
            </a:defPPr>
            <a:lvl1pPr algn="ctr">
              <a:lnSpc>
                <a:spcPts val="4759"/>
              </a:lnSpc>
              <a:defRPr sz="3600">
                <a:solidFill>
                  <a:srgbClr val="000000"/>
                </a:solidFill>
                <a:latin typeface="Times New Roman" panose="02020603050405020304" pitchFamily="18" charset="0"/>
                <a:cs typeface="Times New Roman" panose="02020603050405020304" pitchFamily="18" charset="0"/>
              </a:defRPr>
            </a:lvl1pPr>
          </a:lstStyle>
          <a:p>
            <a:r>
              <a:rPr lang="en-US" dirty="0"/>
              <a:t>4.Training: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3126">
            <a:off x="9733708" y="5143556"/>
            <a:ext cx="10474529" cy="0"/>
          </a:xfrm>
          <a:prstGeom prst="line">
            <a:avLst/>
          </a:prstGeom>
          <a:ln w="9525" cap="rnd">
            <a:solidFill>
              <a:srgbClr val="5FCBEF"/>
            </a:solidFill>
            <a:prstDash val="solid"/>
            <a:headEnd type="none" w="sm" len="sm"/>
            <a:tailEnd type="none" w="sm" len="sm"/>
          </a:ln>
        </p:spPr>
      </p:sp>
      <p:sp>
        <p:nvSpPr>
          <p:cNvPr id="3" name="AutoShape 3"/>
          <p:cNvSpPr/>
          <p:nvPr/>
        </p:nvSpPr>
        <p:spPr>
          <a:xfrm rot="3799">
            <a:off x="10401794" y="7904625"/>
            <a:ext cx="8617674"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40" cy="10299668"/>
            <a:chOff x="0" y="0"/>
            <a:chExt cx="6014720" cy="13732891"/>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4902"/>
              </a:srgbClr>
            </a:solidFill>
          </p:spPr>
        </p:sp>
      </p:grpSp>
      <p:grpSp>
        <p:nvGrpSpPr>
          <p:cNvPr id="6" name="Group 6"/>
          <p:cNvGrpSpPr/>
          <p:nvPr/>
        </p:nvGrpSpPr>
        <p:grpSpPr>
          <a:xfrm>
            <a:off x="14405163" y="-12700"/>
            <a:ext cx="3882866" cy="10299668"/>
            <a:chOff x="0" y="0"/>
            <a:chExt cx="5177155" cy="13732891"/>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468" cy="5715000"/>
            <a:chOff x="0" y="0"/>
            <a:chExt cx="6519291"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098"/>
              </a:srgbClr>
            </a:solidFill>
          </p:spPr>
        </p:sp>
      </p:grpSp>
      <p:grpSp>
        <p:nvGrpSpPr>
          <p:cNvPr id="10" name="Group 10"/>
          <p:cNvGrpSpPr/>
          <p:nvPr/>
        </p:nvGrpSpPr>
        <p:grpSpPr>
          <a:xfrm>
            <a:off x="14001750" y="-12700"/>
            <a:ext cx="4281488" cy="10299668"/>
            <a:chOff x="0" y="0"/>
            <a:chExt cx="5708651" cy="13732891"/>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412"/>
              </a:srgbClr>
            </a:solidFill>
          </p:spPr>
        </p:sp>
      </p:grpSp>
      <p:grpSp>
        <p:nvGrpSpPr>
          <p:cNvPr id="12" name="Group 12"/>
          <p:cNvGrpSpPr/>
          <p:nvPr/>
        </p:nvGrpSpPr>
        <p:grpSpPr>
          <a:xfrm>
            <a:off x="16348095" y="-12700"/>
            <a:ext cx="1935194" cy="10299668"/>
            <a:chOff x="0" y="0"/>
            <a:chExt cx="2580259" cy="13732891"/>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412"/>
              </a:srgbClr>
            </a:solidFill>
          </p:spPr>
        </p:sp>
      </p:grpSp>
      <p:grpSp>
        <p:nvGrpSpPr>
          <p:cNvPr id="14" name="Group 14"/>
          <p:cNvGrpSpPr/>
          <p:nvPr/>
        </p:nvGrpSpPr>
        <p:grpSpPr>
          <a:xfrm>
            <a:off x="16408499" y="-12700"/>
            <a:ext cx="1874711" cy="10299668"/>
            <a:chOff x="0" y="0"/>
            <a:chExt cx="2499615" cy="13732891"/>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69" cy="4902232"/>
            <a:chOff x="0" y="0"/>
            <a:chExt cx="3634359" cy="6536309"/>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098"/>
              </a:srgbClr>
            </a:solidFill>
          </p:spPr>
        </p:sp>
      </p:grpSp>
      <p:grpSp>
        <p:nvGrpSpPr>
          <p:cNvPr id="18" name="Group 18"/>
          <p:cNvGrpSpPr/>
          <p:nvPr/>
        </p:nvGrpSpPr>
        <p:grpSpPr>
          <a:xfrm>
            <a:off x="0" y="6019800"/>
            <a:ext cx="673132" cy="4267200"/>
            <a:chOff x="0" y="0"/>
            <a:chExt cx="897509"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412"/>
              </a:srgbClr>
            </a:solidFill>
          </p:spPr>
        </p:sp>
      </p:grpSp>
      <p:sp>
        <p:nvSpPr>
          <p:cNvPr id="21" name="TextBox 21"/>
          <p:cNvSpPr txBox="1"/>
          <p:nvPr/>
        </p:nvSpPr>
        <p:spPr>
          <a:xfrm>
            <a:off x="833042" y="347262"/>
            <a:ext cx="13077600" cy="844450"/>
          </a:xfrm>
          <a:prstGeom prst="rect">
            <a:avLst/>
          </a:prstGeom>
        </p:spPr>
        <p:txBody>
          <a:bodyPr lIns="0" tIns="0" rIns="0" bIns="0" rtlCol="0" anchor="t">
            <a:spAutoFit/>
          </a:bodyPr>
          <a:lstStyle/>
          <a:p>
            <a:pPr algn="l">
              <a:lnSpc>
                <a:spcPts val="6910"/>
              </a:lnSpc>
            </a:pPr>
            <a:r>
              <a:rPr lang="en-US" sz="4800">
                <a:solidFill>
                  <a:srgbClr val="000000"/>
                </a:solidFill>
                <a:latin typeface="League Spartan"/>
              </a:rPr>
              <a:t>System Development Approach</a:t>
            </a:r>
          </a:p>
        </p:txBody>
      </p:sp>
      <p:sp>
        <p:nvSpPr>
          <p:cNvPr id="23" name="TextBox 23"/>
          <p:cNvSpPr txBox="1"/>
          <p:nvPr/>
        </p:nvSpPr>
        <p:spPr>
          <a:xfrm>
            <a:off x="-4545644" y="1407047"/>
            <a:ext cx="17346392" cy="844142"/>
          </a:xfrm>
          <a:prstGeom prst="rect">
            <a:avLst/>
          </a:prstGeom>
        </p:spPr>
        <p:txBody>
          <a:bodyPr lIns="0" tIns="0" rIns="0" bIns="0" rtlCol="0" anchor="t">
            <a:spAutoFit/>
          </a:bodyPr>
          <a:lstStyle/>
          <a:p>
            <a:pPr algn="ctr">
              <a:lnSpc>
                <a:spcPts val="7420"/>
              </a:lnSpc>
            </a:pPr>
            <a:r>
              <a:rPr lang="en-US" sz="4000">
                <a:solidFill>
                  <a:srgbClr val="000000"/>
                </a:solidFill>
                <a:latin typeface="Canva Sans Bold"/>
              </a:rPr>
              <a:t>Hardware requirements:</a:t>
            </a:r>
          </a:p>
        </p:txBody>
      </p:sp>
      <p:sp>
        <p:nvSpPr>
          <p:cNvPr id="20" name="TextBox 19">
            <a:extLst>
              <a:ext uri="{FF2B5EF4-FFF2-40B4-BE49-F238E27FC236}">
                <a16:creationId xmlns:a16="http://schemas.microsoft.com/office/drawing/2014/main" id="{013CB8C3-7977-A538-97A7-A02A18524537}"/>
              </a:ext>
            </a:extLst>
          </p:cNvPr>
          <p:cNvSpPr txBox="1"/>
          <p:nvPr/>
        </p:nvSpPr>
        <p:spPr>
          <a:xfrm>
            <a:off x="1130891" y="2868224"/>
            <a:ext cx="15232054" cy="6018058"/>
          </a:xfrm>
          <a:prstGeom prst="rect">
            <a:avLst/>
          </a:prstGeom>
        </p:spPr>
        <p:txBody>
          <a:bodyPr lIns="0" tIns="0" rIns="0" bIns="0" rtlCol="0" anchor="t">
            <a:spAutoFit/>
          </a:bodyPr>
          <a:lstStyle>
            <a:defPPr>
              <a:defRPr lang="en-US"/>
            </a:defPPr>
            <a:lvl1pPr algn="just">
              <a:lnSpc>
                <a:spcPts val="4320"/>
              </a:lnSpc>
              <a:defRPr sz="3000">
                <a:solidFill>
                  <a:srgbClr val="000000"/>
                </a:solidFill>
                <a:latin typeface="Times New Roman"/>
              </a:defRPr>
            </a:lvl1pPr>
          </a:lstStyle>
          <a:p>
            <a:r>
              <a:rPr lang="en-US" dirty="0"/>
              <a:t>1.Sufficient CPU power: </a:t>
            </a:r>
          </a:p>
          <a:p>
            <a:r>
              <a:rPr lang="en-US" dirty="0"/>
              <a:t>              A multi-core processor (e.g., Intel Core i5 or higher, AMD </a:t>
            </a:r>
            <a:r>
              <a:rPr lang="en-US" dirty="0" err="1"/>
              <a:t>Ryzen</a:t>
            </a:r>
            <a:r>
              <a:rPr lang="en-US" dirty="0"/>
              <a:t> 5 or higher) to handle data preprocessing, model training, and prediction tasks efficiently.
2.Ample RAM:</a:t>
            </a:r>
          </a:p>
          <a:p>
            <a:r>
              <a:rPr lang="en-US" dirty="0"/>
              <a:t>             At least 8 GB of RAM, but preferably 16 GB or more, especially if working with larger datasets or complex models to ensure smooth processing and avoid memory-related bottlenecks.</a:t>
            </a:r>
          </a:p>
          <a:p>
            <a:endParaRPr lang="en-US" dirty="0"/>
          </a:p>
          <a:p>
            <a:r>
              <a:rPr lang="en-US" dirty="0"/>
              <a:t>3.Storage:</a:t>
            </a:r>
          </a:p>
          <a:p>
            <a:r>
              <a:rPr lang="en-US" dirty="0"/>
              <a:t>             Sufficient storage space to store datasets, model files, and related resources. A solid-state drive (SSD) is recommended for faster data access and model loading times.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3126">
            <a:off x="9733708" y="5143556"/>
            <a:ext cx="10474529" cy="0"/>
          </a:xfrm>
          <a:prstGeom prst="line">
            <a:avLst/>
          </a:prstGeom>
          <a:ln w="9525" cap="rnd">
            <a:solidFill>
              <a:srgbClr val="5FCBEF"/>
            </a:solidFill>
            <a:prstDash val="solid"/>
            <a:headEnd type="none" w="sm" len="sm"/>
            <a:tailEnd type="none" w="sm" len="sm"/>
          </a:ln>
        </p:spPr>
      </p:sp>
      <p:sp>
        <p:nvSpPr>
          <p:cNvPr id="3" name="AutoShape 3"/>
          <p:cNvSpPr/>
          <p:nvPr/>
        </p:nvSpPr>
        <p:spPr>
          <a:xfrm rot="3799">
            <a:off x="10401794" y="7904625"/>
            <a:ext cx="8617674"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40" cy="10299668"/>
            <a:chOff x="0" y="0"/>
            <a:chExt cx="6014720" cy="13732891"/>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4902"/>
              </a:srgbClr>
            </a:solidFill>
          </p:spPr>
        </p:sp>
      </p:grpSp>
      <p:grpSp>
        <p:nvGrpSpPr>
          <p:cNvPr id="6" name="Group 6"/>
          <p:cNvGrpSpPr/>
          <p:nvPr/>
        </p:nvGrpSpPr>
        <p:grpSpPr>
          <a:xfrm>
            <a:off x="14405163" y="-12700"/>
            <a:ext cx="3882866" cy="10299668"/>
            <a:chOff x="0" y="0"/>
            <a:chExt cx="5177155" cy="13732891"/>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468" cy="5715000"/>
            <a:chOff x="0" y="0"/>
            <a:chExt cx="6519291"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098"/>
              </a:srgbClr>
            </a:solidFill>
          </p:spPr>
        </p:sp>
      </p:grpSp>
      <p:grpSp>
        <p:nvGrpSpPr>
          <p:cNvPr id="10" name="Group 10"/>
          <p:cNvGrpSpPr/>
          <p:nvPr/>
        </p:nvGrpSpPr>
        <p:grpSpPr>
          <a:xfrm>
            <a:off x="14001750" y="-12700"/>
            <a:ext cx="4281488" cy="10299668"/>
            <a:chOff x="0" y="0"/>
            <a:chExt cx="5708651" cy="13732891"/>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412"/>
              </a:srgbClr>
            </a:solidFill>
          </p:spPr>
        </p:sp>
      </p:grpSp>
      <p:grpSp>
        <p:nvGrpSpPr>
          <p:cNvPr id="12" name="Group 12"/>
          <p:cNvGrpSpPr/>
          <p:nvPr/>
        </p:nvGrpSpPr>
        <p:grpSpPr>
          <a:xfrm>
            <a:off x="16348095" y="-12700"/>
            <a:ext cx="1935194" cy="10299668"/>
            <a:chOff x="0" y="0"/>
            <a:chExt cx="2580259" cy="13732891"/>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412"/>
              </a:srgbClr>
            </a:solidFill>
          </p:spPr>
        </p:sp>
      </p:grpSp>
      <p:grpSp>
        <p:nvGrpSpPr>
          <p:cNvPr id="14" name="Group 14"/>
          <p:cNvGrpSpPr/>
          <p:nvPr/>
        </p:nvGrpSpPr>
        <p:grpSpPr>
          <a:xfrm>
            <a:off x="16408499" y="-12700"/>
            <a:ext cx="1874711" cy="10299668"/>
            <a:chOff x="0" y="0"/>
            <a:chExt cx="2499615" cy="13732891"/>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69" cy="4902232"/>
            <a:chOff x="0" y="0"/>
            <a:chExt cx="3634359" cy="6536309"/>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098"/>
              </a:srgbClr>
            </a:solidFill>
          </p:spPr>
        </p:sp>
      </p:grpSp>
      <p:grpSp>
        <p:nvGrpSpPr>
          <p:cNvPr id="18" name="Group 18"/>
          <p:cNvGrpSpPr/>
          <p:nvPr/>
        </p:nvGrpSpPr>
        <p:grpSpPr>
          <a:xfrm>
            <a:off x="0" y="6019800"/>
            <a:ext cx="673132" cy="4267200"/>
            <a:chOff x="0" y="0"/>
            <a:chExt cx="897509"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412"/>
              </a:srgbClr>
            </a:solidFill>
          </p:spPr>
        </p:sp>
      </p:grpSp>
      <p:sp>
        <p:nvSpPr>
          <p:cNvPr id="21" name="TextBox 21"/>
          <p:cNvSpPr txBox="1"/>
          <p:nvPr/>
        </p:nvSpPr>
        <p:spPr>
          <a:xfrm>
            <a:off x="673132" y="512481"/>
            <a:ext cx="14659500" cy="1720750"/>
          </a:xfrm>
          <a:prstGeom prst="rect">
            <a:avLst/>
          </a:prstGeom>
        </p:spPr>
        <p:txBody>
          <a:bodyPr lIns="0" tIns="0" rIns="0" bIns="0" rtlCol="0" anchor="t">
            <a:spAutoFit/>
          </a:bodyPr>
          <a:lstStyle/>
          <a:p>
            <a:pPr algn="l">
              <a:lnSpc>
                <a:spcPts val="6910"/>
              </a:lnSpc>
            </a:pPr>
            <a:r>
              <a:rPr lang="en-US" sz="4800">
                <a:solidFill>
                  <a:srgbClr val="000000"/>
                </a:solidFill>
                <a:latin typeface="League Spartan"/>
              </a:rPr>
              <a:t>System Development Approach (Contd….)</a:t>
            </a:r>
          </a:p>
          <a:p>
            <a:pPr algn="l">
              <a:lnSpc>
                <a:spcPts val="6910"/>
              </a:lnSpc>
            </a:pPr>
            <a:endParaRPr lang="en-US" sz="4800">
              <a:solidFill>
                <a:srgbClr val="000000"/>
              </a:solidFill>
              <a:latin typeface="League Spartan"/>
            </a:endParaRPr>
          </a:p>
        </p:txBody>
      </p:sp>
      <p:sp>
        <p:nvSpPr>
          <p:cNvPr id="22" name="TextBox 22"/>
          <p:cNvSpPr txBox="1"/>
          <p:nvPr/>
        </p:nvSpPr>
        <p:spPr>
          <a:xfrm>
            <a:off x="1185016" y="3638586"/>
            <a:ext cx="15735367" cy="1623060"/>
          </a:xfrm>
          <a:prstGeom prst="rect">
            <a:avLst/>
          </a:prstGeom>
        </p:spPr>
        <p:txBody>
          <a:bodyPr lIns="0" tIns="0" rIns="0" bIns="0" rtlCol="0" anchor="t">
            <a:spAutoFit/>
          </a:bodyPr>
          <a:lstStyle/>
          <a:p>
            <a:pPr algn="just">
              <a:lnSpc>
                <a:spcPts val="4320"/>
              </a:lnSpc>
            </a:pPr>
            <a:r>
              <a:rPr lang="en-US" sz="3000">
                <a:solidFill>
                  <a:srgbClr val="000000"/>
                </a:solidFill>
                <a:latin typeface="Arimo"/>
              </a:rPr>
              <a:t>            Popular deep learning libraries like TensorFlow, PyTorch, or Keras can be used for model development.Cloud platforms like Google Colab or provide environments for training and deploying deep learning models.</a:t>
            </a:r>
          </a:p>
        </p:txBody>
      </p:sp>
      <p:sp>
        <p:nvSpPr>
          <p:cNvPr id="25" name="TextBox 25"/>
          <p:cNvSpPr txBox="1"/>
          <p:nvPr/>
        </p:nvSpPr>
        <p:spPr>
          <a:xfrm>
            <a:off x="-4124750" y="1754672"/>
            <a:ext cx="15552767" cy="870688"/>
          </a:xfrm>
          <a:prstGeom prst="rect">
            <a:avLst/>
          </a:prstGeom>
        </p:spPr>
        <p:txBody>
          <a:bodyPr lIns="0" tIns="0" rIns="0" bIns="0" rtlCol="0" anchor="t">
            <a:spAutoFit/>
          </a:bodyPr>
          <a:lstStyle>
            <a:defPPr>
              <a:defRPr lang="en-US"/>
            </a:defPPr>
            <a:lvl1pPr algn="ctr">
              <a:lnSpc>
                <a:spcPts val="7420"/>
              </a:lnSpc>
              <a:defRPr sz="4000">
                <a:solidFill>
                  <a:srgbClr val="000000"/>
                </a:solidFill>
                <a:latin typeface="Canva Sans Bold"/>
              </a:defRPr>
            </a:lvl1pPr>
          </a:lstStyle>
          <a:p>
            <a:r>
              <a:rPr lang="en-US"/>
              <a:t>Software requirements:</a:t>
            </a:r>
          </a:p>
        </p:txBody>
      </p:sp>
      <p:sp>
        <p:nvSpPr>
          <p:cNvPr id="26" name="TextBox 26"/>
          <p:cNvSpPr txBox="1"/>
          <p:nvPr/>
        </p:nvSpPr>
        <p:spPr>
          <a:xfrm>
            <a:off x="-1306031" y="2847071"/>
            <a:ext cx="8936120" cy="569836"/>
          </a:xfrm>
          <a:prstGeom prst="rect">
            <a:avLst/>
          </a:prstGeom>
        </p:spPr>
        <p:txBody>
          <a:bodyPr wrap="square" lIns="0" tIns="0" rIns="0" bIns="0" rtlCol="0" anchor="t">
            <a:spAutoFit/>
          </a:bodyPr>
          <a:lstStyle>
            <a:defPPr>
              <a:defRPr lang="en-US"/>
            </a:defPPr>
            <a:lvl1pPr algn="ctr">
              <a:lnSpc>
                <a:spcPts val="4759"/>
              </a:lnSpc>
              <a:defRPr sz="3600">
                <a:solidFill>
                  <a:srgbClr val="000000"/>
                </a:solidFill>
                <a:latin typeface="Times New Roman" panose="02020603050405020304" pitchFamily="18" charset="0"/>
                <a:cs typeface="Times New Roman" panose="02020603050405020304" pitchFamily="18" charset="0"/>
              </a:defRPr>
            </a:lvl1pPr>
          </a:lstStyle>
          <a:p>
            <a:r>
              <a:rPr lang="en-US"/>
              <a:t>Tools and Frameworks:</a:t>
            </a:r>
          </a:p>
        </p:txBody>
      </p:sp>
      <p:pic>
        <p:nvPicPr>
          <p:cNvPr id="20" name="Picture 19">
            <a:extLst>
              <a:ext uri="{FF2B5EF4-FFF2-40B4-BE49-F238E27FC236}">
                <a16:creationId xmlns:a16="http://schemas.microsoft.com/office/drawing/2014/main" id="{1997740E-02A9-741D-A920-EBB7780D76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5367" y="5216655"/>
            <a:ext cx="10327154" cy="462409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791364">
            <a:off x="9733720" y="5138738"/>
            <a:ext cx="10474395" cy="9525"/>
            <a:chOff x="0" y="0"/>
            <a:chExt cx="13965860" cy="12700"/>
          </a:xfrm>
        </p:grpSpPr>
        <p:sp>
          <p:nvSpPr>
            <p:cNvPr id="3" name="Freeform 3"/>
            <p:cNvSpPr/>
            <p:nvPr/>
          </p:nvSpPr>
          <p:spPr>
            <a:xfrm>
              <a:off x="0" y="0"/>
              <a:ext cx="13965810" cy="12700"/>
            </a:xfrm>
            <a:custGeom>
              <a:avLst/>
              <a:gdLst/>
              <a:ahLst/>
              <a:cxnLst/>
              <a:rect l="l" t="t" r="r" b="b"/>
              <a:pathLst>
                <a:path w="13965810" h="12700">
                  <a:moveTo>
                    <a:pt x="6350" y="0"/>
                  </a:moveTo>
                  <a:lnTo>
                    <a:pt x="13959460" y="0"/>
                  </a:lnTo>
                  <a:cubicBezTo>
                    <a:pt x="13963016" y="0"/>
                    <a:pt x="13965810" y="2794"/>
                    <a:pt x="13965810" y="6350"/>
                  </a:cubicBezTo>
                  <a:cubicBezTo>
                    <a:pt x="13965810" y="9906"/>
                    <a:pt x="13963016" y="12700"/>
                    <a:pt x="13959460" y="12700"/>
                  </a:cubicBezTo>
                  <a:lnTo>
                    <a:pt x="6350" y="12700"/>
                  </a:lnTo>
                  <a:cubicBezTo>
                    <a:pt x="2794" y="12700"/>
                    <a:pt x="0" y="9906"/>
                    <a:pt x="0" y="6350"/>
                  </a:cubicBezTo>
                  <a:cubicBezTo>
                    <a:pt x="0" y="2794"/>
                    <a:pt x="2794" y="0"/>
                    <a:pt x="6350" y="0"/>
                  </a:cubicBezTo>
                  <a:close/>
                </a:path>
              </a:pathLst>
            </a:custGeom>
            <a:solidFill>
              <a:srgbClr val="5FCBEF"/>
            </a:solidFill>
          </p:spPr>
        </p:sp>
      </p:grpSp>
      <p:grpSp>
        <p:nvGrpSpPr>
          <p:cNvPr id="4" name="Group 4"/>
          <p:cNvGrpSpPr/>
          <p:nvPr/>
        </p:nvGrpSpPr>
        <p:grpSpPr>
          <a:xfrm rot="8776573">
            <a:off x="10401719" y="7899798"/>
            <a:ext cx="8617700" cy="9525"/>
            <a:chOff x="0" y="0"/>
            <a:chExt cx="11490267" cy="12700"/>
          </a:xfrm>
        </p:grpSpPr>
        <p:sp>
          <p:nvSpPr>
            <p:cNvPr id="5" name="Freeform 5"/>
            <p:cNvSpPr/>
            <p:nvPr/>
          </p:nvSpPr>
          <p:spPr>
            <a:xfrm>
              <a:off x="0" y="0"/>
              <a:ext cx="11490325" cy="12700"/>
            </a:xfrm>
            <a:custGeom>
              <a:avLst/>
              <a:gdLst/>
              <a:ahLst/>
              <a:cxnLst/>
              <a:rect l="l" t="t" r="r" b="b"/>
              <a:pathLst>
                <a:path w="11490325" h="12700">
                  <a:moveTo>
                    <a:pt x="6350" y="0"/>
                  </a:moveTo>
                  <a:lnTo>
                    <a:pt x="11483975" y="0"/>
                  </a:lnTo>
                  <a:cubicBezTo>
                    <a:pt x="11487531" y="0"/>
                    <a:pt x="11490325" y="2794"/>
                    <a:pt x="11490325" y="6350"/>
                  </a:cubicBezTo>
                  <a:cubicBezTo>
                    <a:pt x="11490325" y="9906"/>
                    <a:pt x="11487531" y="12700"/>
                    <a:pt x="11483975" y="12700"/>
                  </a:cubicBezTo>
                  <a:lnTo>
                    <a:pt x="6350" y="12700"/>
                  </a:lnTo>
                  <a:cubicBezTo>
                    <a:pt x="2794" y="12700"/>
                    <a:pt x="0" y="9906"/>
                    <a:pt x="0" y="6350"/>
                  </a:cubicBezTo>
                  <a:cubicBezTo>
                    <a:pt x="0" y="2794"/>
                    <a:pt x="2794" y="0"/>
                    <a:pt x="6350" y="0"/>
                  </a:cubicBezTo>
                  <a:close/>
                </a:path>
              </a:pathLst>
            </a:custGeom>
            <a:solidFill>
              <a:srgbClr val="5FCBEF"/>
            </a:solidFill>
          </p:spPr>
        </p:sp>
      </p:grpSp>
      <p:sp>
        <p:nvSpPr>
          <p:cNvPr id="6" name="Freeform 6"/>
          <p:cNvSpPr/>
          <p:nvPr/>
        </p:nvSpPr>
        <p:spPr>
          <a:xfrm>
            <a:off x="13772214" y="-12700"/>
            <a:ext cx="4511041" cy="10299668"/>
          </a:xfrm>
          <a:custGeom>
            <a:avLst/>
            <a:gdLst/>
            <a:ahLst/>
            <a:cxnLst/>
            <a:rect l="l" t="t" r="r" b="b"/>
            <a:pathLst>
              <a:path w="4511041" h="10299668">
                <a:moveTo>
                  <a:pt x="0" y="0"/>
                </a:moveTo>
                <a:lnTo>
                  <a:pt x="4511041" y="0"/>
                </a:lnTo>
                <a:lnTo>
                  <a:pt x="4511041" y="10299668"/>
                </a:lnTo>
                <a:lnTo>
                  <a:pt x="0" y="10299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4001750" y="-12700"/>
            <a:ext cx="4281488"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6348095" y="-12700"/>
            <a:ext cx="1935194" cy="10299668"/>
          </a:xfrm>
          <a:custGeom>
            <a:avLst/>
            <a:gdLst/>
            <a:ahLst/>
            <a:cxnLst/>
            <a:rect l="l" t="t" r="r" b="b"/>
            <a:pathLst>
              <a:path w="1935194" h="10299668">
                <a:moveTo>
                  <a:pt x="0" y="0"/>
                </a:moveTo>
                <a:lnTo>
                  <a:pt x="1935194" y="0"/>
                </a:lnTo>
                <a:lnTo>
                  <a:pt x="1935194" y="10299668"/>
                </a:lnTo>
                <a:lnTo>
                  <a:pt x="0" y="10299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Freeform 13"/>
          <p:cNvSpPr/>
          <p:nvPr/>
        </p:nvSpPr>
        <p:spPr>
          <a:xfrm>
            <a:off x="0" y="6019800"/>
            <a:ext cx="673132" cy="4267200"/>
          </a:xfrm>
          <a:custGeom>
            <a:avLst/>
            <a:gdLst/>
            <a:ahLst/>
            <a:cxnLst/>
            <a:rect l="l" t="t" r="r" b="b"/>
            <a:pathLst>
              <a:path w="673132" h="4267200">
                <a:moveTo>
                  <a:pt x="0" y="0"/>
                </a:moveTo>
                <a:lnTo>
                  <a:pt x="673132" y="0"/>
                </a:lnTo>
                <a:lnTo>
                  <a:pt x="673132" y="4267200"/>
                </a:lnTo>
                <a:lnTo>
                  <a:pt x="0" y="42672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4" name="TextBox 14"/>
          <p:cNvSpPr txBox="1"/>
          <p:nvPr/>
        </p:nvSpPr>
        <p:spPr>
          <a:xfrm>
            <a:off x="611025" y="317108"/>
            <a:ext cx="12189723" cy="844450"/>
          </a:xfrm>
          <a:prstGeom prst="rect">
            <a:avLst/>
          </a:prstGeom>
        </p:spPr>
        <p:txBody>
          <a:bodyPr lIns="0" tIns="0" rIns="0" bIns="0" rtlCol="0" anchor="t">
            <a:spAutoFit/>
          </a:bodyPr>
          <a:lstStyle/>
          <a:p>
            <a:pPr algn="l">
              <a:lnSpc>
                <a:spcPts val="6910"/>
              </a:lnSpc>
            </a:pPr>
            <a:r>
              <a:rPr lang="en-US" sz="4800">
                <a:solidFill>
                  <a:srgbClr val="000000"/>
                </a:solidFill>
                <a:latin typeface="League Spartan"/>
              </a:rPr>
              <a:t>Algorithm and Deployment</a:t>
            </a:r>
          </a:p>
        </p:txBody>
      </p:sp>
      <p:sp>
        <p:nvSpPr>
          <p:cNvPr id="18" name="TextBox 18"/>
          <p:cNvSpPr txBox="1"/>
          <p:nvPr/>
        </p:nvSpPr>
        <p:spPr>
          <a:xfrm>
            <a:off x="88523" y="1902133"/>
            <a:ext cx="16916400" cy="6965305"/>
          </a:xfrm>
          <a:prstGeom prst="rect">
            <a:avLst/>
          </a:prstGeom>
        </p:spPr>
        <p:txBody>
          <a:bodyPr lIns="0" tIns="0" rIns="0" bIns="0" rtlCol="0" anchor="t">
            <a:spAutoFit/>
          </a:bodyPr>
          <a:lstStyle/>
          <a:p>
            <a:pPr algn="just">
              <a:lnSpc>
                <a:spcPts val="5183"/>
              </a:lnSpc>
            </a:pPr>
            <a:r>
              <a:rPr lang="en-US" sz="3600">
                <a:solidFill>
                  <a:srgbClr val="000000"/>
                </a:solidFill>
                <a:latin typeface="Arimo"/>
              </a:rPr>
              <a:t>    Algorithm:</a:t>
            </a:r>
          </a:p>
          <a:p>
            <a:pPr algn="just">
              <a:lnSpc>
                <a:spcPts val="6279"/>
              </a:lnSpc>
            </a:pPr>
            <a:endParaRPr lang="en-US" sz="3600">
              <a:solidFill>
                <a:srgbClr val="000000"/>
              </a:solidFill>
              <a:latin typeface="Arimo"/>
            </a:endParaRPr>
          </a:p>
          <a:p>
            <a:pPr algn="just">
              <a:lnSpc>
                <a:spcPts val="6279"/>
              </a:lnSpc>
            </a:pPr>
            <a:r>
              <a:rPr lang="en-US" sz="4361">
                <a:solidFill>
                  <a:srgbClr val="000000"/>
                </a:solidFill>
                <a:latin typeface="Times New Roman"/>
              </a:rPr>
              <a:t>         1.Load the dataset</a:t>
            </a:r>
          </a:p>
          <a:p>
            <a:pPr algn="just">
              <a:lnSpc>
                <a:spcPts val="6279"/>
              </a:lnSpc>
            </a:pPr>
            <a:r>
              <a:rPr lang="en-US" sz="4361">
                <a:solidFill>
                  <a:srgbClr val="000000"/>
                </a:solidFill>
                <a:latin typeface="Times New Roman"/>
              </a:rPr>
              <a:t>         2.Preprocesses the data by padding sequences to a fixed length</a:t>
            </a:r>
          </a:p>
          <a:p>
            <a:pPr algn="just">
              <a:lnSpc>
                <a:spcPts val="6279"/>
              </a:lnSpc>
            </a:pPr>
            <a:r>
              <a:rPr lang="en-US" sz="4361">
                <a:solidFill>
                  <a:srgbClr val="000000"/>
                </a:solidFill>
                <a:latin typeface="Times New Roman"/>
              </a:rPr>
              <a:t>         3.Builds a sequential model with an embedding layer</a:t>
            </a:r>
          </a:p>
          <a:p>
            <a:pPr algn="just">
              <a:lnSpc>
                <a:spcPts val="6279"/>
              </a:lnSpc>
            </a:pPr>
            <a:r>
              <a:rPr lang="en-US" sz="4361">
                <a:solidFill>
                  <a:srgbClr val="000000"/>
                </a:solidFill>
                <a:latin typeface="Times New Roman"/>
              </a:rPr>
              <a:t>         4.Complies the model </a:t>
            </a:r>
          </a:p>
          <a:p>
            <a:pPr algn="just">
              <a:lnSpc>
                <a:spcPts val="6279"/>
              </a:lnSpc>
            </a:pPr>
            <a:r>
              <a:rPr lang="en-US" sz="4361">
                <a:solidFill>
                  <a:srgbClr val="000000"/>
                </a:solidFill>
                <a:latin typeface="Times New Roman"/>
              </a:rPr>
              <a:t>         5.Trains the model on the training data</a:t>
            </a:r>
          </a:p>
          <a:p>
            <a:pPr algn="just">
              <a:lnSpc>
                <a:spcPts val="6279"/>
              </a:lnSpc>
            </a:pPr>
            <a:r>
              <a:rPr lang="en-US" sz="4361">
                <a:solidFill>
                  <a:srgbClr val="000000"/>
                </a:solidFill>
                <a:latin typeface="Times New Roman"/>
              </a:rPr>
              <a:t>         6.Evaluates the model on the test data </a:t>
            </a:r>
          </a:p>
          <a:p>
            <a:pPr algn="just">
              <a:lnSpc>
                <a:spcPts val="6279"/>
              </a:lnSpc>
            </a:pPr>
            <a:r>
              <a:rPr lang="en-US" sz="4361">
                <a:solidFill>
                  <a:srgbClr val="000000"/>
                </a:solidFill>
                <a:latin typeface="Times New Roman"/>
              </a:rPr>
              <a:t>         7.Prints the test accuracy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3126">
            <a:off x="9733708" y="5143556"/>
            <a:ext cx="10474529" cy="0"/>
          </a:xfrm>
          <a:prstGeom prst="line">
            <a:avLst/>
          </a:prstGeom>
          <a:ln w="9525" cap="rnd">
            <a:solidFill>
              <a:srgbClr val="5FCBEF"/>
            </a:solidFill>
            <a:prstDash val="solid"/>
            <a:headEnd type="none" w="sm" len="sm"/>
            <a:tailEnd type="none" w="sm" len="sm"/>
          </a:ln>
        </p:spPr>
      </p:sp>
      <p:sp>
        <p:nvSpPr>
          <p:cNvPr id="3" name="AutoShape 3"/>
          <p:cNvSpPr/>
          <p:nvPr/>
        </p:nvSpPr>
        <p:spPr>
          <a:xfrm rot="3799">
            <a:off x="10401794" y="7904625"/>
            <a:ext cx="8617674"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40" cy="10299668"/>
            <a:chOff x="0" y="0"/>
            <a:chExt cx="6014720" cy="13732891"/>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4902"/>
              </a:srgbClr>
            </a:solidFill>
          </p:spPr>
        </p:sp>
      </p:grpSp>
      <p:grpSp>
        <p:nvGrpSpPr>
          <p:cNvPr id="6" name="Group 6"/>
          <p:cNvGrpSpPr/>
          <p:nvPr/>
        </p:nvGrpSpPr>
        <p:grpSpPr>
          <a:xfrm>
            <a:off x="14405163" y="-12700"/>
            <a:ext cx="3882866" cy="10299668"/>
            <a:chOff x="0" y="0"/>
            <a:chExt cx="5177155" cy="13732891"/>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468" cy="5715000"/>
            <a:chOff x="0" y="0"/>
            <a:chExt cx="6519291"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098"/>
              </a:srgbClr>
            </a:solidFill>
          </p:spPr>
        </p:sp>
      </p:grpSp>
      <p:grpSp>
        <p:nvGrpSpPr>
          <p:cNvPr id="10" name="Group 10"/>
          <p:cNvGrpSpPr/>
          <p:nvPr/>
        </p:nvGrpSpPr>
        <p:grpSpPr>
          <a:xfrm>
            <a:off x="14001750" y="-12700"/>
            <a:ext cx="4281488" cy="10299668"/>
            <a:chOff x="0" y="0"/>
            <a:chExt cx="5708651" cy="13732891"/>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412"/>
              </a:srgbClr>
            </a:solidFill>
          </p:spPr>
        </p:sp>
      </p:grpSp>
      <p:grpSp>
        <p:nvGrpSpPr>
          <p:cNvPr id="12" name="Group 12"/>
          <p:cNvGrpSpPr/>
          <p:nvPr/>
        </p:nvGrpSpPr>
        <p:grpSpPr>
          <a:xfrm>
            <a:off x="16348095" y="-12700"/>
            <a:ext cx="1935194" cy="10299668"/>
            <a:chOff x="0" y="0"/>
            <a:chExt cx="2580259" cy="13732891"/>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412"/>
              </a:srgbClr>
            </a:solidFill>
          </p:spPr>
        </p:sp>
      </p:grpSp>
      <p:grpSp>
        <p:nvGrpSpPr>
          <p:cNvPr id="14" name="Group 14"/>
          <p:cNvGrpSpPr/>
          <p:nvPr/>
        </p:nvGrpSpPr>
        <p:grpSpPr>
          <a:xfrm>
            <a:off x="16408499" y="-12700"/>
            <a:ext cx="1874711" cy="10299668"/>
            <a:chOff x="0" y="0"/>
            <a:chExt cx="2499615" cy="13732891"/>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69" cy="4902232"/>
            <a:chOff x="0" y="0"/>
            <a:chExt cx="3634359" cy="6536309"/>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098"/>
              </a:srgbClr>
            </a:solidFill>
          </p:spPr>
        </p:sp>
      </p:grpSp>
      <p:grpSp>
        <p:nvGrpSpPr>
          <p:cNvPr id="18" name="Group 18"/>
          <p:cNvGrpSpPr/>
          <p:nvPr/>
        </p:nvGrpSpPr>
        <p:grpSpPr>
          <a:xfrm>
            <a:off x="0" y="6019800"/>
            <a:ext cx="673132" cy="4267200"/>
            <a:chOff x="0" y="0"/>
            <a:chExt cx="897509"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412"/>
              </a:srgbClr>
            </a:solidFill>
          </p:spPr>
        </p:sp>
      </p:grpSp>
      <p:sp>
        <p:nvSpPr>
          <p:cNvPr id="20" name="TextBox 20"/>
          <p:cNvSpPr txBox="1"/>
          <p:nvPr/>
        </p:nvSpPr>
        <p:spPr>
          <a:xfrm>
            <a:off x="8733072" y="8353425"/>
            <a:ext cx="5634066" cy="687348"/>
          </a:xfrm>
          <a:prstGeom prst="rect">
            <a:avLst/>
          </a:prstGeom>
        </p:spPr>
        <p:txBody>
          <a:bodyPr lIns="0" tIns="0" rIns="0" bIns="0" rtlCol="0" anchor="t">
            <a:spAutoFit/>
          </a:bodyPr>
          <a:lstStyle/>
          <a:p>
            <a:pPr algn="ctr">
              <a:lnSpc>
                <a:spcPts val="4320"/>
              </a:lnSpc>
            </a:pPr>
            <a:r>
              <a:rPr lang="en-US" sz="3000">
                <a:solidFill>
                  <a:srgbClr val="000000"/>
                </a:solidFill>
                <a:latin typeface="Times New Roman"/>
              </a:rPr>
              <a:t>11</a:t>
            </a:r>
          </a:p>
        </p:txBody>
      </p:sp>
      <p:sp>
        <p:nvSpPr>
          <p:cNvPr id="23" name="TextBox 23"/>
          <p:cNvSpPr txBox="1"/>
          <p:nvPr/>
        </p:nvSpPr>
        <p:spPr>
          <a:xfrm>
            <a:off x="791223" y="482500"/>
            <a:ext cx="12186300" cy="844450"/>
          </a:xfrm>
          <a:prstGeom prst="rect">
            <a:avLst/>
          </a:prstGeom>
        </p:spPr>
        <p:txBody>
          <a:bodyPr lIns="0" tIns="0" rIns="0" bIns="0" rtlCol="0" anchor="t">
            <a:spAutoFit/>
          </a:bodyPr>
          <a:lstStyle/>
          <a:p>
            <a:pPr algn="l">
              <a:lnSpc>
                <a:spcPts val="6910"/>
              </a:lnSpc>
            </a:pPr>
            <a:r>
              <a:rPr lang="en-US" sz="4800" dirty="0">
                <a:solidFill>
                  <a:srgbClr val="000000"/>
                </a:solidFill>
                <a:latin typeface="League Spartan"/>
              </a:rPr>
              <a:t>Algorithm and Deployment (</a:t>
            </a:r>
            <a:r>
              <a:rPr lang="en-US" sz="4800" dirty="0" err="1">
                <a:solidFill>
                  <a:srgbClr val="000000"/>
                </a:solidFill>
                <a:latin typeface="League Spartan"/>
              </a:rPr>
              <a:t>contd</a:t>
            </a:r>
            <a:r>
              <a:rPr lang="en-US" sz="4800" dirty="0">
                <a:solidFill>
                  <a:srgbClr val="000000"/>
                </a:solidFill>
                <a:latin typeface="League Spartan"/>
              </a:rPr>
              <a:t>….)</a:t>
            </a:r>
          </a:p>
        </p:txBody>
      </p:sp>
      <p:sp>
        <p:nvSpPr>
          <p:cNvPr id="24" name="TextBox 24"/>
          <p:cNvSpPr txBox="1"/>
          <p:nvPr/>
        </p:nvSpPr>
        <p:spPr>
          <a:xfrm>
            <a:off x="278719" y="2457601"/>
            <a:ext cx="15863774" cy="5867184"/>
          </a:xfrm>
          <a:prstGeom prst="rect">
            <a:avLst/>
          </a:prstGeom>
        </p:spPr>
        <p:txBody>
          <a:bodyPr wrap="square" lIns="0" tIns="0" rIns="0" bIns="0" rtlCol="0" anchor="t">
            <a:spAutoFit/>
          </a:bodyPr>
          <a:lstStyle/>
          <a:p>
            <a:pPr algn="just">
              <a:lnSpc>
                <a:spcPts val="4607"/>
              </a:lnSpc>
            </a:pPr>
            <a:r>
              <a:rPr lang="en-US" sz="3200">
                <a:solidFill>
                  <a:srgbClr val="000000"/>
                </a:solidFill>
                <a:latin typeface="Arimo"/>
              </a:rPr>
              <a:t>      Deployment:</a:t>
            </a:r>
          </a:p>
          <a:p>
            <a:pPr algn="just">
              <a:lnSpc>
                <a:spcPts val="5232"/>
              </a:lnSpc>
            </a:pPr>
            <a:endParaRPr lang="en-US" sz="3200">
              <a:solidFill>
                <a:srgbClr val="000000"/>
              </a:solidFill>
              <a:latin typeface="Arimo"/>
            </a:endParaRPr>
          </a:p>
          <a:p>
            <a:pPr marL="1430880" lvl="3" indent="-357720" algn="just">
              <a:lnSpc>
                <a:spcPts val="5233"/>
              </a:lnSpc>
              <a:buFont typeface="Arial"/>
              <a:buChar char="￭"/>
            </a:pPr>
            <a:r>
              <a:rPr lang="en-US" sz="3634">
                <a:solidFill>
                  <a:srgbClr val="000000"/>
                </a:solidFill>
                <a:latin typeface="Times New Roman"/>
              </a:rPr>
              <a:t>Deployment can be done on various platforms, including cloud servers, edge devices.</a:t>
            </a:r>
          </a:p>
          <a:p>
            <a:pPr marL="1430880" lvl="3" indent="-357720" algn="just">
              <a:lnSpc>
                <a:spcPts val="5233"/>
              </a:lnSpc>
              <a:buFont typeface="Arial"/>
              <a:buChar char="￭"/>
            </a:pPr>
            <a:r>
              <a:rPr lang="en-US" sz="3634">
                <a:solidFill>
                  <a:srgbClr val="000000"/>
                </a:solidFill>
                <a:latin typeface="Times New Roman"/>
              </a:rPr>
              <a:t>For deployment on cloud servers,trained model is hosted on a cloud accessed via APIs.</a:t>
            </a:r>
          </a:p>
          <a:p>
            <a:pPr marL="1430880" lvl="3" indent="-357720" algn="just">
              <a:lnSpc>
                <a:spcPts val="5233"/>
              </a:lnSpc>
              <a:buFont typeface="Arial"/>
              <a:buChar char="￭"/>
            </a:pPr>
            <a:r>
              <a:rPr lang="en-US" sz="3634">
                <a:solidFill>
                  <a:srgbClr val="000000"/>
                </a:solidFill>
                <a:latin typeface="Times New Roman"/>
              </a:rPr>
              <a:t>Deployment on edge devices involves optimizing the model for reducing model size.</a:t>
            </a:r>
          </a:p>
          <a:p>
            <a:pPr marL="1430880" lvl="3" indent="-357720" algn="just">
              <a:lnSpc>
                <a:spcPts val="5233"/>
              </a:lnSpc>
            </a:pPr>
            <a:endParaRPr lang="en-US" sz="3634">
              <a:solidFill>
                <a:srgbClr val="000000"/>
              </a:solidFill>
              <a:latin typeface="Times New Roman"/>
            </a:endParaRPr>
          </a:p>
        </p:txBody>
      </p:sp>
      <p:sp>
        <p:nvSpPr>
          <p:cNvPr id="25" name="TextBox 25"/>
          <p:cNvSpPr txBox="1"/>
          <p:nvPr/>
        </p:nvSpPr>
        <p:spPr>
          <a:xfrm rot="-10800000">
            <a:off x="10135552" y="4644151"/>
            <a:ext cx="5713204" cy="277892"/>
          </a:xfrm>
          <a:prstGeom prst="rect">
            <a:avLst/>
          </a:prstGeom>
        </p:spPr>
        <p:txBody>
          <a:bodyPr lIns="0" tIns="0" rIns="0" bIns="0" rtlCol="0" anchor="t">
            <a:spAutoFit/>
          </a:bodyPr>
          <a:lstStyle/>
          <a:p>
            <a:pPr algn="l">
              <a:lnSpc>
                <a:spcPts val="2160"/>
              </a:lnSpc>
            </a:pPr>
            <a:r>
              <a:rPr lang="en-US" sz="1800" spc="16">
                <a:solidFill>
                  <a:srgbClr val="000000"/>
                </a:solidFill>
                <a:latin typeface="TT Rounds Condensed"/>
              </a:rPr>
              <a:t>1</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 analysis using deep learning.pptx</dc:title>
  <cp:lastModifiedBy>selviramesh251@gmail.com</cp:lastModifiedBy>
  <cp:revision>13</cp:revision>
  <dcterms:created xsi:type="dcterms:W3CDTF">2006-08-16T00:00:00Z</dcterms:created>
  <dcterms:modified xsi:type="dcterms:W3CDTF">2024-04-12T07:52:08Z</dcterms:modified>
  <dc:identifier>DAGBKPLr89o</dc:identifier>
</cp:coreProperties>
</file>